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86" r:id="rId3"/>
    <p:sldMasterId id="2147483701" r:id="rId4"/>
  </p:sldMasterIdLst>
  <p:notesMasterIdLst>
    <p:notesMasterId r:id="rId113"/>
  </p:notesMasterIdLst>
  <p:sldIdLst>
    <p:sldId id="363" r:id="rId5"/>
    <p:sldId id="290" r:id="rId6"/>
    <p:sldId id="402" r:id="rId7"/>
    <p:sldId id="403" r:id="rId8"/>
    <p:sldId id="404" r:id="rId9"/>
    <p:sldId id="406" r:id="rId10"/>
    <p:sldId id="257" r:id="rId11"/>
    <p:sldId id="259" r:id="rId12"/>
    <p:sldId id="260" r:id="rId13"/>
    <p:sldId id="261" r:id="rId14"/>
    <p:sldId id="308" r:id="rId15"/>
    <p:sldId id="309" r:id="rId16"/>
    <p:sldId id="310" r:id="rId17"/>
    <p:sldId id="407" r:id="rId18"/>
    <p:sldId id="263" r:id="rId19"/>
    <p:sldId id="264" r:id="rId20"/>
    <p:sldId id="266" r:id="rId21"/>
    <p:sldId id="265" r:id="rId22"/>
    <p:sldId id="311" r:id="rId23"/>
    <p:sldId id="312" r:id="rId24"/>
    <p:sldId id="400" r:id="rId25"/>
    <p:sldId id="401" r:id="rId26"/>
    <p:sldId id="271" r:id="rId27"/>
    <p:sldId id="291" r:id="rId28"/>
    <p:sldId id="267" r:id="rId29"/>
    <p:sldId id="318" r:id="rId30"/>
    <p:sldId id="313" r:id="rId31"/>
    <p:sldId id="269" r:id="rId32"/>
    <p:sldId id="292" r:id="rId33"/>
    <p:sldId id="268" r:id="rId34"/>
    <p:sldId id="316" r:id="rId35"/>
    <p:sldId id="293" r:id="rId36"/>
    <p:sldId id="272" r:id="rId37"/>
    <p:sldId id="294" r:id="rId38"/>
    <p:sldId id="296" r:id="rId39"/>
    <p:sldId id="297" r:id="rId40"/>
    <p:sldId id="275" r:id="rId41"/>
    <p:sldId id="274" r:id="rId42"/>
    <p:sldId id="276" r:id="rId43"/>
    <p:sldId id="317" r:id="rId44"/>
    <p:sldId id="298" r:id="rId45"/>
    <p:sldId id="299" r:id="rId46"/>
    <p:sldId id="277" r:id="rId47"/>
    <p:sldId id="278" r:id="rId48"/>
    <p:sldId id="323" r:id="rId49"/>
    <p:sldId id="414" r:id="rId50"/>
    <p:sldId id="413" r:id="rId51"/>
    <p:sldId id="279" r:id="rId52"/>
    <p:sldId id="280" r:id="rId53"/>
    <p:sldId id="405" r:id="rId54"/>
    <p:sldId id="281" r:id="rId55"/>
    <p:sldId id="324" r:id="rId56"/>
    <p:sldId id="361" r:id="rId57"/>
    <p:sldId id="325" r:id="rId58"/>
    <p:sldId id="300" r:id="rId59"/>
    <p:sldId id="301" r:id="rId60"/>
    <p:sldId id="282" r:id="rId61"/>
    <p:sldId id="284" r:id="rId62"/>
    <p:sldId id="302" r:id="rId63"/>
    <p:sldId id="285" r:id="rId64"/>
    <p:sldId id="303" r:id="rId65"/>
    <p:sldId id="286" r:id="rId66"/>
    <p:sldId id="287" r:id="rId67"/>
    <p:sldId id="304" r:id="rId68"/>
    <p:sldId id="288" r:id="rId69"/>
    <p:sldId id="305" r:id="rId70"/>
    <p:sldId id="306" r:id="rId71"/>
    <p:sldId id="289" r:id="rId72"/>
    <p:sldId id="307" r:id="rId73"/>
    <p:sldId id="365" r:id="rId74"/>
    <p:sldId id="327" r:id="rId75"/>
    <p:sldId id="329" r:id="rId76"/>
    <p:sldId id="330" r:id="rId77"/>
    <p:sldId id="334" r:id="rId78"/>
    <p:sldId id="335" r:id="rId79"/>
    <p:sldId id="337" r:id="rId80"/>
    <p:sldId id="372" r:id="rId81"/>
    <p:sldId id="348" r:id="rId82"/>
    <p:sldId id="379" r:id="rId83"/>
    <p:sldId id="393" r:id="rId84"/>
    <p:sldId id="342" r:id="rId85"/>
    <p:sldId id="341" r:id="rId86"/>
    <p:sldId id="344" r:id="rId87"/>
    <p:sldId id="392" r:id="rId88"/>
    <p:sldId id="345" r:id="rId89"/>
    <p:sldId id="408" r:id="rId90"/>
    <p:sldId id="346" r:id="rId91"/>
    <p:sldId id="350" r:id="rId92"/>
    <p:sldId id="352" r:id="rId93"/>
    <p:sldId id="351" r:id="rId94"/>
    <p:sldId id="399" r:id="rId95"/>
    <p:sldId id="409" r:id="rId96"/>
    <p:sldId id="394" r:id="rId97"/>
    <p:sldId id="353" r:id="rId98"/>
    <p:sldId id="355" r:id="rId99"/>
    <p:sldId id="396" r:id="rId100"/>
    <p:sldId id="354" r:id="rId101"/>
    <p:sldId id="356" r:id="rId102"/>
    <p:sldId id="371" r:id="rId103"/>
    <p:sldId id="357" r:id="rId104"/>
    <p:sldId id="373" r:id="rId105"/>
    <p:sldId id="359" r:id="rId106"/>
    <p:sldId id="358" r:id="rId107"/>
    <p:sldId id="362" r:id="rId108"/>
    <p:sldId id="412" r:id="rId109"/>
    <p:sldId id="366" r:id="rId110"/>
    <p:sldId id="410" r:id="rId111"/>
    <p:sldId id="398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chandran, Ravi (NIH/NCI) [C]" initials="RR([" lastIdx="1" clrIdx="0">
    <p:extLst>
      <p:ext uri="{19B8F6BF-5375-455C-9EA6-DF929625EA0E}">
        <p15:presenceInfo xmlns:p15="http://schemas.microsoft.com/office/powerpoint/2012/main" userId="S-1-5-21-12604286-656692736-1848903544-168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B25"/>
    <a:srgbClr val="0033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104" d="100"/>
          <a:sy n="104" d="100"/>
        </p:scale>
        <p:origin x="121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heme" Target="theme/theme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C810A-C4CB-4FEC-B846-BB2DAA0A9E4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2ABC34-01A8-4740-8B33-F51F3A116492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A420D246-93AF-49CF-870A-AECA818E7590}" type="parTrans" cxnId="{FAAC16F9-6A1E-48C7-8316-3D1E3FF58CA5}">
      <dgm:prSet/>
      <dgm:spPr/>
      <dgm:t>
        <a:bodyPr/>
        <a:lstStyle/>
        <a:p>
          <a:endParaRPr lang="en-US"/>
        </a:p>
      </dgm:t>
    </dgm:pt>
    <dgm:pt modelId="{B52152AF-9693-428F-920C-5B64189F9F0B}" type="sibTrans" cxnId="{FAAC16F9-6A1E-48C7-8316-3D1E3FF58CA5}">
      <dgm:prSet/>
      <dgm:spPr/>
      <dgm:t>
        <a:bodyPr/>
        <a:lstStyle/>
        <a:p>
          <a:endParaRPr lang="en-US"/>
        </a:p>
      </dgm:t>
    </dgm:pt>
    <dgm:pt modelId="{7A99F478-7834-4209-BFFB-46B70138A87C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EADE6C47-32F7-40C1-88ED-C3C2EE413FDE}" type="parTrans" cxnId="{69DC810C-E8B0-43DE-A680-EB0D5B36A14B}">
      <dgm:prSet/>
      <dgm:spPr/>
      <dgm:t>
        <a:bodyPr/>
        <a:lstStyle/>
        <a:p>
          <a:endParaRPr lang="en-US"/>
        </a:p>
      </dgm:t>
    </dgm:pt>
    <dgm:pt modelId="{0DDE258D-2694-48F7-8D0C-DD812470A2CA}" type="sibTrans" cxnId="{69DC810C-E8B0-43DE-A680-EB0D5B36A14B}">
      <dgm:prSet/>
      <dgm:spPr/>
      <dgm:t>
        <a:bodyPr/>
        <a:lstStyle/>
        <a:p>
          <a:endParaRPr lang="en-US"/>
        </a:p>
      </dgm:t>
    </dgm:pt>
    <dgm:pt modelId="{72270CBB-0CE8-42BA-AEC4-AFF45CE3038C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1E8E0902-4F9B-4AFB-8D48-893395C2E80E}" type="parTrans" cxnId="{24AC174B-737D-4189-8877-0A12F6729803}">
      <dgm:prSet/>
      <dgm:spPr/>
      <dgm:t>
        <a:bodyPr/>
        <a:lstStyle/>
        <a:p>
          <a:endParaRPr lang="en-US"/>
        </a:p>
      </dgm:t>
    </dgm:pt>
    <dgm:pt modelId="{2DDC7953-A260-48A5-BE67-5E47C44D5459}" type="sibTrans" cxnId="{24AC174B-737D-4189-8877-0A12F6729803}">
      <dgm:prSet/>
      <dgm:spPr/>
      <dgm:t>
        <a:bodyPr/>
        <a:lstStyle/>
        <a:p>
          <a:endParaRPr lang="en-US"/>
        </a:p>
      </dgm:t>
    </dgm:pt>
    <dgm:pt modelId="{37990230-6B80-469E-9B6C-20B37E6F7E9D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A32907F6-B9E6-43AA-84E3-09872AE55D5E}" type="parTrans" cxnId="{1C4A8E12-FB14-4704-9D52-E381F22E2748}">
      <dgm:prSet/>
      <dgm:spPr/>
      <dgm:t>
        <a:bodyPr/>
        <a:lstStyle/>
        <a:p>
          <a:endParaRPr lang="en-US"/>
        </a:p>
      </dgm:t>
    </dgm:pt>
    <dgm:pt modelId="{BD597B04-373D-4F36-8C7D-86C608565C4E}" type="sibTrans" cxnId="{1C4A8E12-FB14-4704-9D52-E381F22E2748}">
      <dgm:prSet/>
      <dgm:spPr/>
      <dgm:t>
        <a:bodyPr/>
        <a:lstStyle/>
        <a:p>
          <a:endParaRPr lang="en-US"/>
        </a:p>
      </dgm:t>
    </dgm:pt>
    <dgm:pt modelId="{0EFBDBD6-D1CA-4A22-86DB-8858C0A1CCFE}">
      <dgm:prSet phldrT="[Text]"/>
      <dgm:spPr/>
      <dgm:t>
        <a:bodyPr/>
        <a:lstStyle/>
        <a:p>
          <a:r>
            <a:rPr lang="en-US" dirty="0"/>
            <a:t>11</a:t>
          </a:r>
        </a:p>
      </dgm:t>
    </dgm:pt>
    <dgm:pt modelId="{CB3CBB20-E92D-4C6F-9C98-A3D96BBA559D}" type="parTrans" cxnId="{EB749D55-ADFD-4815-82A9-66A70107D40F}">
      <dgm:prSet/>
      <dgm:spPr/>
      <dgm:t>
        <a:bodyPr/>
        <a:lstStyle/>
        <a:p>
          <a:endParaRPr lang="en-US"/>
        </a:p>
      </dgm:t>
    </dgm:pt>
    <dgm:pt modelId="{6FBB44AA-D625-4C41-82C7-E98DFDAC7F5C}" type="sibTrans" cxnId="{EB749D55-ADFD-4815-82A9-66A70107D40F}">
      <dgm:prSet/>
      <dgm:spPr/>
      <dgm:t>
        <a:bodyPr/>
        <a:lstStyle/>
        <a:p>
          <a:endParaRPr lang="en-US"/>
        </a:p>
      </dgm:t>
    </dgm:pt>
    <dgm:pt modelId="{9E7D99AA-AE1B-4F5F-8726-CEFC38ABAEFF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D408DF7C-1124-46CE-8820-E94315410F45}" type="parTrans" cxnId="{210277A5-2061-4DA9-A4B5-DCB3DEC17C4B}">
      <dgm:prSet/>
      <dgm:spPr/>
      <dgm:t>
        <a:bodyPr/>
        <a:lstStyle/>
        <a:p>
          <a:endParaRPr lang="en-US"/>
        </a:p>
      </dgm:t>
    </dgm:pt>
    <dgm:pt modelId="{015141AF-8F06-405D-8CB3-90A2D2C76804}" type="sibTrans" cxnId="{210277A5-2061-4DA9-A4B5-DCB3DEC17C4B}">
      <dgm:prSet/>
      <dgm:spPr/>
      <dgm:t>
        <a:bodyPr/>
        <a:lstStyle/>
        <a:p>
          <a:endParaRPr lang="en-US"/>
        </a:p>
      </dgm:t>
    </dgm:pt>
    <dgm:pt modelId="{FBE92E41-CCAC-460A-9AB2-CAE1A4F0F516}" type="pres">
      <dgm:prSet presAssocID="{AC1C810A-C4CB-4FEC-B846-BB2DAA0A9E4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E4B79C-DFFC-47E6-A155-2653E583D6EA}" type="pres">
      <dgm:prSet presAssocID="{F12ABC34-01A8-4740-8B33-F51F3A116492}" presName="root1" presStyleCnt="0"/>
      <dgm:spPr/>
    </dgm:pt>
    <dgm:pt modelId="{4C73CC18-0259-487C-997D-A7040A6B2C4C}" type="pres">
      <dgm:prSet presAssocID="{F12ABC34-01A8-4740-8B33-F51F3A116492}" presName="LevelOneTextNode" presStyleLbl="node0" presStyleIdx="0" presStyleCnt="1">
        <dgm:presLayoutVars>
          <dgm:chPref val="3"/>
        </dgm:presLayoutVars>
      </dgm:prSet>
      <dgm:spPr/>
    </dgm:pt>
    <dgm:pt modelId="{49579D23-8811-4CCC-BE87-D2101CB0BFDC}" type="pres">
      <dgm:prSet presAssocID="{F12ABC34-01A8-4740-8B33-F51F3A116492}" presName="level2hierChild" presStyleCnt="0"/>
      <dgm:spPr/>
    </dgm:pt>
    <dgm:pt modelId="{0C48B06E-0705-42F6-94AB-5B414B5D8603}" type="pres">
      <dgm:prSet presAssocID="{EADE6C47-32F7-40C1-88ED-C3C2EE413FDE}" presName="conn2-1" presStyleLbl="parChTrans1D2" presStyleIdx="0" presStyleCnt="2"/>
      <dgm:spPr/>
    </dgm:pt>
    <dgm:pt modelId="{69188658-5B71-4DAD-9A86-E20FD48DB894}" type="pres">
      <dgm:prSet presAssocID="{EADE6C47-32F7-40C1-88ED-C3C2EE413FDE}" presName="connTx" presStyleLbl="parChTrans1D2" presStyleIdx="0" presStyleCnt="2"/>
      <dgm:spPr/>
    </dgm:pt>
    <dgm:pt modelId="{61EE192E-030D-4FEA-A870-760F06CEABE5}" type="pres">
      <dgm:prSet presAssocID="{7A99F478-7834-4209-BFFB-46B70138A87C}" presName="root2" presStyleCnt="0"/>
      <dgm:spPr/>
    </dgm:pt>
    <dgm:pt modelId="{00FFFFD6-B1E6-4034-BE70-0AF2ED06CDBA}" type="pres">
      <dgm:prSet presAssocID="{7A99F478-7834-4209-BFFB-46B70138A87C}" presName="LevelTwoTextNode" presStyleLbl="node2" presStyleIdx="0" presStyleCnt="2">
        <dgm:presLayoutVars>
          <dgm:chPref val="3"/>
        </dgm:presLayoutVars>
      </dgm:prSet>
      <dgm:spPr/>
    </dgm:pt>
    <dgm:pt modelId="{C23BCC79-4C29-41E4-90C1-EF432D724B2F}" type="pres">
      <dgm:prSet presAssocID="{7A99F478-7834-4209-BFFB-46B70138A87C}" presName="level3hierChild" presStyleCnt="0"/>
      <dgm:spPr/>
    </dgm:pt>
    <dgm:pt modelId="{254EFDAF-5C3B-4A62-9034-E74DFEEB2C90}" type="pres">
      <dgm:prSet presAssocID="{1E8E0902-4F9B-4AFB-8D48-893395C2E80E}" presName="conn2-1" presStyleLbl="parChTrans1D3" presStyleIdx="0" presStyleCnt="3"/>
      <dgm:spPr/>
    </dgm:pt>
    <dgm:pt modelId="{CAB38D9D-8CF0-4591-BA72-B668FF8425C0}" type="pres">
      <dgm:prSet presAssocID="{1E8E0902-4F9B-4AFB-8D48-893395C2E80E}" presName="connTx" presStyleLbl="parChTrans1D3" presStyleIdx="0" presStyleCnt="3"/>
      <dgm:spPr/>
    </dgm:pt>
    <dgm:pt modelId="{9E2DE323-58F6-4D1A-8EAF-0B5ABDF9FB90}" type="pres">
      <dgm:prSet presAssocID="{72270CBB-0CE8-42BA-AEC4-AFF45CE3038C}" presName="root2" presStyleCnt="0"/>
      <dgm:spPr/>
    </dgm:pt>
    <dgm:pt modelId="{50B73360-08F1-48AF-A7AB-7FDDC1260C48}" type="pres">
      <dgm:prSet presAssocID="{72270CBB-0CE8-42BA-AEC4-AFF45CE3038C}" presName="LevelTwoTextNode" presStyleLbl="node3" presStyleIdx="0" presStyleCnt="3">
        <dgm:presLayoutVars>
          <dgm:chPref val="3"/>
        </dgm:presLayoutVars>
      </dgm:prSet>
      <dgm:spPr/>
    </dgm:pt>
    <dgm:pt modelId="{590B6FE6-61D8-4521-980D-23FC0F644133}" type="pres">
      <dgm:prSet presAssocID="{72270CBB-0CE8-42BA-AEC4-AFF45CE3038C}" presName="level3hierChild" presStyleCnt="0"/>
      <dgm:spPr/>
    </dgm:pt>
    <dgm:pt modelId="{14EE316F-5B2E-4597-A5B9-48F80170C2D6}" type="pres">
      <dgm:prSet presAssocID="{A32907F6-B9E6-43AA-84E3-09872AE55D5E}" presName="conn2-1" presStyleLbl="parChTrans1D3" presStyleIdx="1" presStyleCnt="3"/>
      <dgm:spPr/>
    </dgm:pt>
    <dgm:pt modelId="{D0F72C68-64AB-4F75-8659-355104A37F78}" type="pres">
      <dgm:prSet presAssocID="{A32907F6-B9E6-43AA-84E3-09872AE55D5E}" presName="connTx" presStyleLbl="parChTrans1D3" presStyleIdx="1" presStyleCnt="3"/>
      <dgm:spPr/>
    </dgm:pt>
    <dgm:pt modelId="{915832F9-D6DF-41A3-8880-8BFE56C44EFF}" type="pres">
      <dgm:prSet presAssocID="{37990230-6B80-469E-9B6C-20B37E6F7E9D}" presName="root2" presStyleCnt="0"/>
      <dgm:spPr/>
    </dgm:pt>
    <dgm:pt modelId="{EA77A87D-9617-446F-9213-317EB0667304}" type="pres">
      <dgm:prSet presAssocID="{37990230-6B80-469E-9B6C-20B37E6F7E9D}" presName="LevelTwoTextNode" presStyleLbl="node3" presStyleIdx="1" presStyleCnt="3">
        <dgm:presLayoutVars>
          <dgm:chPref val="3"/>
        </dgm:presLayoutVars>
      </dgm:prSet>
      <dgm:spPr/>
    </dgm:pt>
    <dgm:pt modelId="{2385A0DC-6F6E-4141-81B5-ECB2CC037EE2}" type="pres">
      <dgm:prSet presAssocID="{37990230-6B80-469E-9B6C-20B37E6F7E9D}" presName="level3hierChild" presStyleCnt="0"/>
      <dgm:spPr/>
    </dgm:pt>
    <dgm:pt modelId="{13054439-0DCC-41C8-AA55-8F3A184BF3AF}" type="pres">
      <dgm:prSet presAssocID="{CB3CBB20-E92D-4C6F-9C98-A3D96BBA559D}" presName="conn2-1" presStyleLbl="parChTrans1D2" presStyleIdx="1" presStyleCnt="2"/>
      <dgm:spPr/>
    </dgm:pt>
    <dgm:pt modelId="{75EED8F3-4EC5-4CD0-BBD8-30D3B44680C7}" type="pres">
      <dgm:prSet presAssocID="{CB3CBB20-E92D-4C6F-9C98-A3D96BBA559D}" presName="connTx" presStyleLbl="parChTrans1D2" presStyleIdx="1" presStyleCnt="2"/>
      <dgm:spPr/>
    </dgm:pt>
    <dgm:pt modelId="{C2B32689-E734-49A1-8DB7-2DB679ED3833}" type="pres">
      <dgm:prSet presAssocID="{0EFBDBD6-D1CA-4A22-86DB-8858C0A1CCFE}" presName="root2" presStyleCnt="0"/>
      <dgm:spPr/>
    </dgm:pt>
    <dgm:pt modelId="{80C225A8-171E-4E95-BA7E-F1D9EF57140F}" type="pres">
      <dgm:prSet presAssocID="{0EFBDBD6-D1CA-4A22-86DB-8858C0A1CCFE}" presName="LevelTwoTextNode" presStyleLbl="node2" presStyleIdx="1" presStyleCnt="2">
        <dgm:presLayoutVars>
          <dgm:chPref val="3"/>
        </dgm:presLayoutVars>
      </dgm:prSet>
      <dgm:spPr/>
    </dgm:pt>
    <dgm:pt modelId="{76626EFF-2EBD-41B3-90E4-839734682BDB}" type="pres">
      <dgm:prSet presAssocID="{0EFBDBD6-D1CA-4A22-86DB-8858C0A1CCFE}" presName="level3hierChild" presStyleCnt="0"/>
      <dgm:spPr/>
    </dgm:pt>
    <dgm:pt modelId="{DE7C52AD-F3ED-44A2-8BCC-D99B261FA131}" type="pres">
      <dgm:prSet presAssocID="{D408DF7C-1124-46CE-8820-E94315410F45}" presName="conn2-1" presStyleLbl="parChTrans1D3" presStyleIdx="2" presStyleCnt="3"/>
      <dgm:spPr/>
    </dgm:pt>
    <dgm:pt modelId="{14FBEC29-342C-47AD-934F-9B36A6EE63F6}" type="pres">
      <dgm:prSet presAssocID="{D408DF7C-1124-46CE-8820-E94315410F45}" presName="connTx" presStyleLbl="parChTrans1D3" presStyleIdx="2" presStyleCnt="3"/>
      <dgm:spPr/>
    </dgm:pt>
    <dgm:pt modelId="{45A63F52-D4E9-4B9C-8DB7-810DA245BAEB}" type="pres">
      <dgm:prSet presAssocID="{9E7D99AA-AE1B-4F5F-8726-CEFC38ABAEFF}" presName="root2" presStyleCnt="0"/>
      <dgm:spPr/>
    </dgm:pt>
    <dgm:pt modelId="{42C5A44D-74D4-4F48-ABE6-E93E93D85485}" type="pres">
      <dgm:prSet presAssocID="{9E7D99AA-AE1B-4F5F-8726-CEFC38ABAEFF}" presName="LevelTwoTextNode" presStyleLbl="node3" presStyleIdx="2" presStyleCnt="3">
        <dgm:presLayoutVars>
          <dgm:chPref val="3"/>
        </dgm:presLayoutVars>
      </dgm:prSet>
      <dgm:spPr/>
    </dgm:pt>
    <dgm:pt modelId="{653E7EB7-0CAA-4F3F-8907-DF4537B96D58}" type="pres">
      <dgm:prSet presAssocID="{9E7D99AA-AE1B-4F5F-8726-CEFC38ABAEFF}" presName="level3hierChild" presStyleCnt="0"/>
      <dgm:spPr/>
    </dgm:pt>
  </dgm:ptLst>
  <dgm:cxnLst>
    <dgm:cxn modelId="{D5022E06-3A7A-47A4-985F-CF5817F2F8B1}" type="presOf" srcId="{A32907F6-B9E6-43AA-84E3-09872AE55D5E}" destId="{D0F72C68-64AB-4F75-8659-355104A37F78}" srcOrd="1" destOrd="0" presId="urn:microsoft.com/office/officeart/2005/8/layout/hierarchy2"/>
    <dgm:cxn modelId="{5427BD06-5D66-44DA-894F-4653ABCBC13A}" type="presOf" srcId="{0EFBDBD6-D1CA-4A22-86DB-8858C0A1CCFE}" destId="{80C225A8-171E-4E95-BA7E-F1D9EF57140F}" srcOrd="0" destOrd="0" presId="urn:microsoft.com/office/officeart/2005/8/layout/hierarchy2"/>
    <dgm:cxn modelId="{69DC810C-E8B0-43DE-A680-EB0D5B36A14B}" srcId="{F12ABC34-01A8-4740-8B33-F51F3A116492}" destId="{7A99F478-7834-4209-BFFB-46B70138A87C}" srcOrd="0" destOrd="0" parTransId="{EADE6C47-32F7-40C1-88ED-C3C2EE413FDE}" sibTransId="{0DDE258D-2694-48F7-8D0C-DD812470A2CA}"/>
    <dgm:cxn modelId="{1C4A8E12-FB14-4704-9D52-E381F22E2748}" srcId="{7A99F478-7834-4209-BFFB-46B70138A87C}" destId="{37990230-6B80-469E-9B6C-20B37E6F7E9D}" srcOrd="1" destOrd="0" parTransId="{A32907F6-B9E6-43AA-84E3-09872AE55D5E}" sibTransId="{BD597B04-373D-4F36-8C7D-86C608565C4E}"/>
    <dgm:cxn modelId="{F4EBC617-843B-4653-AF7B-43A5C0251FA3}" type="presOf" srcId="{A32907F6-B9E6-43AA-84E3-09872AE55D5E}" destId="{14EE316F-5B2E-4597-A5B9-48F80170C2D6}" srcOrd="0" destOrd="0" presId="urn:microsoft.com/office/officeart/2005/8/layout/hierarchy2"/>
    <dgm:cxn modelId="{1F961B40-8885-4F7E-8087-C61CCC8D8F4D}" type="presOf" srcId="{AC1C810A-C4CB-4FEC-B846-BB2DAA0A9E41}" destId="{FBE92E41-CCAC-460A-9AB2-CAE1A4F0F516}" srcOrd="0" destOrd="0" presId="urn:microsoft.com/office/officeart/2005/8/layout/hierarchy2"/>
    <dgm:cxn modelId="{2767285F-41D9-45E1-BE87-61D5AC43E593}" type="presOf" srcId="{9E7D99AA-AE1B-4F5F-8726-CEFC38ABAEFF}" destId="{42C5A44D-74D4-4F48-ABE6-E93E93D85485}" srcOrd="0" destOrd="0" presId="urn:microsoft.com/office/officeart/2005/8/layout/hierarchy2"/>
    <dgm:cxn modelId="{3DC1E861-326E-4ECA-ABFC-1507E514FBCF}" type="presOf" srcId="{CB3CBB20-E92D-4C6F-9C98-A3D96BBA559D}" destId="{75EED8F3-4EC5-4CD0-BBD8-30D3B44680C7}" srcOrd="1" destOrd="0" presId="urn:microsoft.com/office/officeart/2005/8/layout/hierarchy2"/>
    <dgm:cxn modelId="{F38D6C62-FCF0-4D9D-B04A-79171BFE76B7}" type="presOf" srcId="{7A99F478-7834-4209-BFFB-46B70138A87C}" destId="{00FFFFD6-B1E6-4034-BE70-0AF2ED06CDBA}" srcOrd="0" destOrd="0" presId="urn:microsoft.com/office/officeart/2005/8/layout/hierarchy2"/>
    <dgm:cxn modelId="{24AC174B-737D-4189-8877-0A12F6729803}" srcId="{7A99F478-7834-4209-BFFB-46B70138A87C}" destId="{72270CBB-0CE8-42BA-AEC4-AFF45CE3038C}" srcOrd="0" destOrd="0" parTransId="{1E8E0902-4F9B-4AFB-8D48-893395C2E80E}" sibTransId="{2DDC7953-A260-48A5-BE67-5E47C44D5459}"/>
    <dgm:cxn modelId="{31AAFC6F-AE7B-49AA-93C7-200605115C3D}" type="presOf" srcId="{F12ABC34-01A8-4740-8B33-F51F3A116492}" destId="{4C73CC18-0259-487C-997D-A7040A6B2C4C}" srcOrd="0" destOrd="0" presId="urn:microsoft.com/office/officeart/2005/8/layout/hierarchy2"/>
    <dgm:cxn modelId="{9F781E75-442D-4C55-8392-1854F2D11AD9}" type="presOf" srcId="{D408DF7C-1124-46CE-8820-E94315410F45}" destId="{14FBEC29-342C-47AD-934F-9B36A6EE63F6}" srcOrd="1" destOrd="0" presId="urn:microsoft.com/office/officeart/2005/8/layout/hierarchy2"/>
    <dgm:cxn modelId="{EB749D55-ADFD-4815-82A9-66A70107D40F}" srcId="{F12ABC34-01A8-4740-8B33-F51F3A116492}" destId="{0EFBDBD6-D1CA-4A22-86DB-8858C0A1CCFE}" srcOrd="1" destOrd="0" parTransId="{CB3CBB20-E92D-4C6F-9C98-A3D96BBA559D}" sibTransId="{6FBB44AA-D625-4C41-82C7-E98DFDAC7F5C}"/>
    <dgm:cxn modelId="{A6288579-C80B-4C93-952C-ABA4DE6F7BA9}" type="presOf" srcId="{37990230-6B80-469E-9B6C-20B37E6F7E9D}" destId="{EA77A87D-9617-446F-9213-317EB0667304}" srcOrd="0" destOrd="0" presId="urn:microsoft.com/office/officeart/2005/8/layout/hierarchy2"/>
    <dgm:cxn modelId="{D9DB218C-7452-48FA-8179-95023CCFA826}" type="presOf" srcId="{EADE6C47-32F7-40C1-88ED-C3C2EE413FDE}" destId="{69188658-5B71-4DAD-9A86-E20FD48DB894}" srcOrd="1" destOrd="0" presId="urn:microsoft.com/office/officeart/2005/8/layout/hierarchy2"/>
    <dgm:cxn modelId="{210277A5-2061-4DA9-A4B5-DCB3DEC17C4B}" srcId="{0EFBDBD6-D1CA-4A22-86DB-8858C0A1CCFE}" destId="{9E7D99AA-AE1B-4F5F-8726-CEFC38ABAEFF}" srcOrd="0" destOrd="0" parTransId="{D408DF7C-1124-46CE-8820-E94315410F45}" sibTransId="{015141AF-8F06-405D-8CB3-90A2D2C76804}"/>
    <dgm:cxn modelId="{D2FB69AB-96D5-419F-996C-65C638DB2DF0}" type="presOf" srcId="{1E8E0902-4F9B-4AFB-8D48-893395C2E80E}" destId="{254EFDAF-5C3B-4A62-9034-E74DFEEB2C90}" srcOrd="0" destOrd="0" presId="urn:microsoft.com/office/officeart/2005/8/layout/hierarchy2"/>
    <dgm:cxn modelId="{DF4463B9-8A74-4C6E-AA85-1EDC2B3247D4}" type="presOf" srcId="{72270CBB-0CE8-42BA-AEC4-AFF45CE3038C}" destId="{50B73360-08F1-48AF-A7AB-7FDDC1260C48}" srcOrd="0" destOrd="0" presId="urn:microsoft.com/office/officeart/2005/8/layout/hierarchy2"/>
    <dgm:cxn modelId="{77B848C6-0680-4C31-AD62-3ABF0BC86C0A}" type="presOf" srcId="{1E8E0902-4F9B-4AFB-8D48-893395C2E80E}" destId="{CAB38D9D-8CF0-4591-BA72-B668FF8425C0}" srcOrd="1" destOrd="0" presId="urn:microsoft.com/office/officeart/2005/8/layout/hierarchy2"/>
    <dgm:cxn modelId="{0B1793DC-948C-4821-8F71-64EC2E3ED051}" type="presOf" srcId="{D408DF7C-1124-46CE-8820-E94315410F45}" destId="{DE7C52AD-F3ED-44A2-8BCC-D99B261FA131}" srcOrd="0" destOrd="0" presId="urn:microsoft.com/office/officeart/2005/8/layout/hierarchy2"/>
    <dgm:cxn modelId="{A20FE8E2-6B68-47A7-BD61-1D2C283E6A52}" type="presOf" srcId="{CB3CBB20-E92D-4C6F-9C98-A3D96BBA559D}" destId="{13054439-0DCC-41C8-AA55-8F3A184BF3AF}" srcOrd="0" destOrd="0" presId="urn:microsoft.com/office/officeart/2005/8/layout/hierarchy2"/>
    <dgm:cxn modelId="{FAAC16F9-6A1E-48C7-8316-3D1E3FF58CA5}" srcId="{AC1C810A-C4CB-4FEC-B846-BB2DAA0A9E41}" destId="{F12ABC34-01A8-4740-8B33-F51F3A116492}" srcOrd="0" destOrd="0" parTransId="{A420D246-93AF-49CF-870A-AECA818E7590}" sibTransId="{B52152AF-9693-428F-920C-5B64189F9F0B}"/>
    <dgm:cxn modelId="{B73B8CFD-A1A2-4746-A22C-48F1CBA8698B}" type="presOf" srcId="{EADE6C47-32F7-40C1-88ED-C3C2EE413FDE}" destId="{0C48B06E-0705-42F6-94AB-5B414B5D8603}" srcOrd="0" destOrd="0" presId="urn:microsoft.com/office/officeart/2005/8/layout/hierarchy2"/>
    <dgm:cxn modelId="{3ADAAF73-1CC5-44EC-A876-722AD1ABABA1}" type="presParOf" srcId="{FBE92E41-CCAC-460A-9AB2-CAE1A4F0F516}" destId="{3EE4B79C-DFFC-47E6-A155-2653E583D6EA}" srcOrd="0" destOrd="0" presId="urn:microsoft.com/office/officeart/2005/8/layout/hierarchy2"/>
    <dgm:cxn modelId="{B9B61F2F-62BB-458F-96B5-FA89E5640397}" type="presParOf" srcId="{3EE4B79C-DFFC-47E6-A155-2653E583D6EA}" destId="{4C73CC18-0259-487C-997D-A7040A6B2C4C}" srcOrd="0" destOrd="0" presId="urn:microsoft.com/office/officeart/2005/8/layout/hierarchy2"/>
    <dgm:cxn modelId="{11385B38-662E-42BB-B14D-77A8E609F090}" type="presParOf" srcId="{3EE4B79C-DFFC-47E6-A155-2653E583D6EA}" destId="{49579D23-8811-4CCC-BE87-D2101CB0BFDC}" srcOrd="1" destOrd="0" presId="urn:microsoft.com/office/officeart/2005/8/layout/hierarchy2"/>
    <dgm:cxn modelId="{77862C7C-4629-4EAD-8E2F-D45707C8EAE7}" type="presParOf" srcId="{49579D23-8811-4CCC-BE87-D2101CB0BFDC}" destId="{0C48B06E-0705-42F6-94AB-5B414B5D8603}" srcOrd="0" destOrd="0" presId="urn:microsoft.com/office/officeart/2005/8/layout/hierarchy2"/>
    <dgm:cxn modelId="{DFD57F24-FEC8-4414-8548-23D5F8CF6FD4}" type="presParOf" srcId="{0C48B06E-0705-42F6-94AB-5B414B5D8603}" destId="{69188658-5B71-4DAD-9A86-E20FD48DB894}" srcOrd="0" destOrd="0" presId="urn:microsoft.com/office/officeart/2005/8/layout/hierarchy2"/>
    <dgm:cxn modelId="{638A2AA8-AF58-4DD4-B61B-41A698C554B2}" type="presParOf" srcId="{49579D23-8811-4CCC-BE87-D2101CB0BFDC}" destId="{61EE192E-030D-4FEA-A870-760F06CEABE5}" srcOrd="1" destOrd="0" presId="urn:microsoft.com/office/officeart/2005/8/layout/hierarchy2"/>
    <dgm:cxn modelId="{F918F612-FE60-4C38-B352-C2BD48CA2025}" type="presParOf" srcId="{61EE192E-030D-4FEA-A870-760F06CEABE5}" destId="{00FFFFD6-B1E6-4034-BE70-0AF2ED06CDBA}" srcOrd="0" destOrd="0" presId="urn:microsoft.com/office/officeart/2005/8/layout/hierarchy2"/>
    <dgm:cxn modelId="{EC82B13E-80AF-438A-8280-07226989AE6E}" type="presParOf" srcId="{61EE192E-030D-4FEA-A870-760F06CEABE5}" destId="{C23BCC79-4C29-41E4-90C1-EF432D724B2F}" srcOrd="1" destOrd="0" presId="urn:microsoft.com/office/officeart/2005/8/layout/hierarchy2"/>
    <dgm:cxn modelId="{22729E7F-6A6A-4683-B3D2-559E4C0B470D}" type="presParOf" srcId="{C23BCC79-4C29-41E4-90C1-EF432D724B2F}" destId="{254EFDAF-5C3B-4A62-9034-E74DFEEB2C90}" srcOrd="0" destOrd="0" presId="urn:microsoft.com/office/officeart/2005/8/layout/hierarchy2"/>
    <dgm:cxn modelId="{E4C50FBF-6F09-43B2-8E61-654DE4E034B3}" type="presParOf" srcId="{254EFDAF-5C3B-4A62-9034-E74DFEEB2C90}" destId="{CAB38D9D-8CF0-4591-BA72-B668FF8425C0}" srcOrd="0" destOrd="0" presId="urn:microsoft.com/office/officeart/2005/8/layout/hierarchy2"/>
    <dgm:cxn modelId="{51D95F7E-003A-4667-926B-C6271C20453F}" type="presParOf" srcId="{C23BCC79-4C29-41E4-90C1-EF432D724B2F}" destId="{9E2DE323-58F6-4D1A-8EAF-0B5ABDF9FB90}" srcOrd="1" destOrd="0" presId="urn:microsoft.com/office/officeart/2005/8/layout/hierarchy2"/>
    <dgm:cxn modelId="{27C80B1D-9E1E-4279-A425-5CC756D21DF2}" type="presParOf" srcId="{9E2DE323-58F6-4D1A-8EAF-0B5ABDF9FB90}" destId="{50B73360-08F1-48AF-A7AB-7FDDC1260C48}" srcOrd="0" destOrd="0" presId="urn:microsoft.com/office/officeart/2005/8/layout/hierarchy2"/>
    <dgm:cxn modelId="{0799BE92-AADD-4A11-9108-817264FC3657}" type="presParOf" srcId="{9E2DE323-58F6-4D1A-8EAF-0B5ABDF9FB90}" destId="{590B6FE6-61D8-4521-980D-23FC0F644133}" srcOrd="1" destOrd="0" presId="urn:microsoft.com/office/officeart/2005/8/layout/hierarchy2"/>
    <dgm:cxn modelId="{AD850248-7A9F-4560-A6E1-89603F696376}" type="presParOf" srcId="{C23BCC79-4C29-41E4-90C1-EF432D724B2F}" destId="{14EE316F-5B2E-4597-A5B9-48F80170C2D6}" srcOrd="2" destOrd="0" presId="urn:microsoft.com/office/officeart/2005/8/layout/hierarchy2"/>
    <dgm:cxn modelId="{D2F53750-6386-4E47-B01F-6A8448E70C8B}" type="presParOf" srcId="{14EE316F-5B2E-4597-A5B9-48F80170C2D6}" destId="{D0F72C68-64AB-4F75-8659-355104A37F78}" srcOrd="0" destOrd="0" presId="urn:microsoft.com/office/officeart/2005/8/layout/hierarchy2"/>
    <dgm:cxn modelId="{DF663CED-00EB-479B-9635-2E7331ED942B}" type="presParOf" srcId="{C23BCC79-4C29-41E4-90C1-EF432D724B2F}" destId="{915832F9-D6DF-41A3-8880-8BFE56C44EFF}" srcOrd="3" destOrd="0" presId="urn:microsoft.com/office/officeart/2005/8/layout/hierarchy2"/>
    <dgm:cxn modelId="{576C3485-E1FF-4AAD-83B1-D496870D66AA}" type="presParOf" srcId="{915832F9-D6DF-41A3-8880-8BFE56C44EFF}" destId="{EA77A87D-9617-446F-9213-317EB0667304}" srcOrd="0" destOrd="0" presId="urn:microsoft.com/office/officeart/2005/8/layout/hierarchy2"/>
    <dgm:cxn modelId="{C98E1CB3-CF89-4CEC-A3F7-452F18FC5A2B}" type="presParOf" srcId="{915832F9-D6DF-41A3-8880-8BFE56C44EFF}" destId="{2385A0DC-6F6E-4141-81B5-ECB2CC037EE2}" srcOrd="1" destOrd="0" presId="urn:microsoft.com/office/officeart/2005/8/layout/hierarchy2"/>
    <dgm:cxn modelId="{0AB613AC-0D7B-4DB7-8FE7-6DEA89AABB45}" type="presParOf" srcId="{49579D23-8811-4CCC-BE87-D2101CB0BFDC}" destId="{13054439-0DCC-41C8-AA55-8F3A184BF3AF}" srcOrd="2" destOrd="0" presId="urn:microsoft.com/office/officeart/2005/8/layout/hierarchy2"/>
    <dgm:cxn modelId="{683F4AC3-185E-4377-BA64-6BB9A1E74906}" type="presParOf" srcId="{13054439-0DCC-41C8-AA55-8F3A184BF3AF}" destId="{75EED8F3-4EC5-4CD0-BBD8-30D3B44680C7}" srcOrd="0" destOrd="0" presId="urn:microsoft.com/office/officeart/2005/8/layout/hierarchy2"/>
    <dgm:cxn modelId="{3DA898C0-D7BC-4C92-9442-57BFA3FBDFCC}" type="presParOf" srcId="{49579D23-8811-4CCC-BE87-D2101CB0BFDC}" destId="{C2B32689-E734-49A1-8DB7-2DB679ED3833}" srcOrd="3" destOrd="0" presId="urn:microsoft.com/office/officeart/2005/8/layout/hierarchy2"/>
    <dgm:cxn modelId="{ED74C652-E0FD-435D-A35B-4437CF779DF8}" type="presParOf" srcId="{C2B32689-E734-49A1-8DB7-2DB679ED3833}" destId="{80C225A8-171E-4E95-BA7E-F1D9EF57140F}" srcOrd="0" destOrd="0" presId="urn:microsoft.com/office/officeart/2005/8/layout/hierarchy2"/>
    <dgm:cxn modelId="{EF5ED3AF-4C9D-4DB7-92C0-D4D5EA58FEA7}" type="presParOf" srcId="{C2B32689-E734-49A1-8DB7-2DB679ED3833}" destId="{76626EFF-2EBD-41B3-90E4-839734682BDB}" srcOrd="1" destOrd="0" presId="urn:microsoft.com/office/officeart/2005/8/layout/hierarchy2"/>
    <dgm:cxn modelId="{AAB69984-655D-4BD9-B647-D1571F21C2DA}" type="presParOf" srcId="{76626EFF-2EBD-41B3-90E4-839734682BDB}" destId="{DE7C52AD-F3ED-44A2-8BCC-D99B261FA131}" srcOrd="0" destOrd="0" presId="urn:microsoft.com/office/officeart/2005/8/layout/hierarchy2"/>
    <dgm:cxn modelId="{F1067D07-9A88-4846-8938-6F695EB984F4}" type="presParOf" srcId="{DE7C52AD-F3ED-44A2-8BCC-D99B261FA131}" destId="{14FBEC29-342C-47AD-934F-9B36A6EE63F6}" srcOrd="0" destOrd="0" presId="urn:microsoft.com/office/officeart/2005/8/layout/hierarchy2"/>
    <dgm:cxn modelId="{005C1C21-DFAF-47EF-9E0D-EA34EA57BE1C}" type="presParOf" srcId="{76626EFF-2EBD-41B3-90E4-839734682BDB}" destId="{45A63F52-D4E9-4B9C-8DB7-810DA245BAEB}" srcOrd="1" destOrd="0" presId="urn:microsoft.com/office/officeart/2005/8/layout/hierarchy2"/>
    <dgm:cxn modelId="{5CF826E9-04CF-42D8-A069-8A115499764E}" type="presParOf" srcId="{45A63F52-D4E9-4B9C-8DB7-810DA245BAEB}" destId="{42C5A44D-74D4-4F48-ABE6-E93E93D85485}" srcOrd="0" destOrd="0" presId="urn:microsoft.com/office/officeart/2005/8/layout/hierarchy2"/>
    <dgm:cxn modelId="{637EF80E-B83F-4DBF-A03D-B4D5FE7A159E}" type="presParOf" srcId="{45A63F52-D4E9-4B9C-8DB7-810DA245BAEB}" destId="{653E7EB7-0CAA-4F3F-8907-DF4537B96D5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3CC18-0259-487C-997D-A7040A6B2C4C}">
      <dsp:nvSpPr>
        <dsp:cNvPr id="0" name=""/>
        <dsp:cNvSpPr/>
      </dsp:nvSpPr>
      <dsp:spPr>
        <a:xfrm>
          <a:off x="264" y="990280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</a:t>
          </a:r>
        </a:p>
      </dsp:txBody>
      <dsp:txXfrm>
        <a:off x="12889" y="1002905"/>
        <a:ext cx="836873" cy="405811"/>
      </dsp:txXfrm>
    </dsp:sp>
    <dsp:sp modelId="{0C48B06E-0705-42F6-94AB-5B414B5D8603}">
      <dsp:nvSpPr>
        <dsp:cNvPr id="0" name=""/>
        <dsp:cNvSpPr/>
      </dsp:nvSpPr>
      <dsp:spPr>
        <a:xfrm rot="18770822">
          <a:off x="781263" y="1001986"/>
          <a:ext cx="507099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507099" y="179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22135" y="1007238"/>
        <a:ext cx="25354" cy="25354"/>
      </dsp:txXfrm>
    </dsp:sp>
    <dsp:sp modelId="{00FFFFD6-B1E6-4034-BE70-0AF2ED06CDBA}">
      <dsp:nvSpPr>
        <dsp:cNvPr id="0" name=""/>
        <dsp:cNvSpPr/>
      </dsp:nvSpPr>
      <dsp:spPr>
        <a:xfrm>
          <a:off x="1207238" y="618489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7</a:t>
          </a:r>
        </a:p>
      </dsp:txBody>
      <dsp:txXfrm>
        <a:off x="1219863" y="631114"/>
        <a:ext cx="836873" cy="405811"/>
      </dsp:txXfrm>
    </dsp:sp>
    <dsp:sp modelId="{254EFDAF-5C3B-4A62-9034-E74DFEEB2C90}">
      <dsp:nvSpPr>
        <dsp:cNvPr id="0" name=""/>
        <dsp:cNvSpPr/>
      </dsp:nvSpPr>
      <dsp:spPr>
        <a:xfrm rot="19457599">
          <a:off x="2029444" y="692160"/>
          <a:ext cx="424683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424683" y="17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1169" y="699472"/>
        <a:ext cx="21234" cy="21234"/>
      </dsp:txXfrm>
    </dsp:sp>
    <dsp:sp modelId="{50B73360-08F1-48AF-A7AB-7FDDC1260C48}">
      <dsp:nvSpPr>
        <dsp:cNvPr id="0" name=""/>
        <dsp:cNvSpPr/>
      </dsp:nvSpPr>
      <dsp:spPr>
        <a:xfrm>
          <a:off x="2414211" y="370628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</a:t>
          </a:r>
        </a:p>
      </dsp:txBody>
      <dsp:txXfrm>
        <a:off x="2426836" y="383253"/>
        <a:ext cx="836873" cy="405811"/>
      </dsp:txXfrm>
    </dsp:sp>
    <dsp:sp modelId="{14EE316F-5B2E-4597-A5B9-48F80170C2D6}">
      <dsp:nvSpPr>
        <dsp:cNvPr id="0" name=""/>
        <dsp:cNvSpPr/>
      </dsp:nvSpPr>
      <dsp:spPr>
        <a:xfrm rot="2142401">
          <a:off x="2029444" y="940020"/>
          <a:ext cx="424683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424683" y="17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1169" y="947333"/>
        <a:ext cx="21234" cy="21234"/>
      </dsp:txXfrm>
    </dsp:sp>
    <dsp:sp modelId="{EA77A87D-9617-446F-9213-317EB0667304}">
      <dsp:nvSpPr>
        <dsp:cNvPr id="0" name=""/>
        <dsp:cNvSpPr/>
      </dsp:nvSpPr>
      <dsp:spPr>
        <a:xfrm>
          <a:off x="2414211" y="866350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</a:t>
          </a:r>
        </a:p>
      </dsp:txBody>
      <dsp:txXfrm>
        <a:off x="2426836" y="878975"/>
        <a:ext cx="836873" cy="405811"/>
      </dsp:txXfrm>
    </dsp:sp>
    <dsp:sp modelId="{13054439-0DCC-41C8-AA55-8F3A184BF3AF}">
      <dsp:nvSpPr>
        <dsp:cNvPr id="0" name=""/>
        <dsp:cNvSpPr/>
      </dsp:nvSpPr>
      <dsp:spPr>
        <a:xfrm rot="2829178">
          <a:off x="781263" y="1373777"/>
          <a:ext cx="507099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507099" y="1792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22135" y="1379029"/>
        <a:ext cx="25354" cy="25354"/>
      </dsp:txXfrm>
    </dsp:sp>
    <dsp:sp modelId="{80C225A8-171E-4E95-BA7E-F1D9EF57140F}">
      <dsp:nvSpPr>
        <dsp:cNvPr id="0" name=""/>
        <dsp:cNvSpPr/>
      </dsp:nvSpPr>
      <dsp:spPr>
        <a:xfrm>
          <a:off x="1207238" y="1362071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11</a:t>
          </a:r>
        </a:p>
      </dsp:txBody>
      <dsp:txXfrm>
        <a:off x="1219863" y="1374696"/>
        <a:ext cx="836873" cy="405811"/>
      </dsp:txXfrm>
    </dsp:sp>
    <dsp:sp modelId="{DE7C52AD-F3ED-44A2-8BCC-D99B261FA131}">
      <dsp:nvSpPr>
        <dsp:cNvPr id="0" name=""/>
        <dsp:cNvSpPr/>
      </dsp:nvSpPr>
      <dsp:spPr>
        <a:xfrm>
          <a:off x="2069361" y="1559672"/>
          <a:ext cx="344849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344849" y="17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3165" y="1568981"/>
        <a:ext cx="17242" cy="17242"/>
      </dsp:txXfrm>
    </dsp:sp>
    <dsp:sp modelId="{42C5A44D-74D4-4F48-ABE6-E93E93D85485}">
      <dsp:nvSpPr>
        <dsp:cNvPr id="0" name=""/>
        <dsp:cNvSpPr/>
      </dsp:nvSpPr>
      <dsp:spPr>
        <a:xfrm>
          <a:off x="2414211" y="1362071"/>
          <a:ext cx="862123" cy="431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</a:t>
          </a:r>
        </a:p>
      </dsp:txBody>
      <dsp:txXfrm>
        <a:off x="2426836" y="1374696"/>
        <a:ext cx="836873" cy="405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B9A40-AA77-4407-9A69-6059E6AC8051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19A83-B9F2-469E-9906-EAFBB33C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19A83-B9F2-469E-9906-EAFBB33CE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7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29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750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40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7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55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4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4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64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50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50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24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7FEC5-3A62-4D7B-9B07-9F86583385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7939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893C2-B0F2-4E9B-BCD8-577811626F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6304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98AE7-C438-48E7-AB81-EBB600800B9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EC314-A60D-4E89-9428-DCBE9AD7CB1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9628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1CF45-5F20-4193-9AB5-5F862CCE3BA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70F58-A4B0-48BA-B188-CBD40B6410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3073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3289-B2FE-4F7A-8B8C-5F51CB99187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24F1E-62A3-4CFB-A5EF-E331942269A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897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1062-BDE7-4FC1-9F67-E2397364CA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465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3110A-D5FD-48FB-9934-CF91DC9A01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7370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D634-0B7D-4C2D-875A-DC72A0394AD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9930-A9F7-4B9B-ABB9-7A3997CED9F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5072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89E35-2058-41A2-915A-15F09ED7FE66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292-B0F1-4F60-925E-0AD79150635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2505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BAA86-FD74-4FCB-960A-5BBD5078263C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11537-1B5C-44F9-AAD0-C3EEE64D4CF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1210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80F4E-C1CC-4A02-A2A6-A7C1CC61B3F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B6DF3-C2B3-484E-B2DB-FC8BD199EA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8346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9496D-F114-460D-B48C-9F5AD798CF67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55EB2-2C1F-4105-B146-5048901491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5911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DDA4-F437-4A0E-AFC1-80C69BAC2E6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6777D-712C-4C5E-B16E-506DC7CEF0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5334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9DFFA-B159-409D-A58F-8724C0F8643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5514B-D352-4892-AE8C-B1BF38DCF0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463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8DF5A-3BB3-4E17-B056-A91680026C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05A90-F600-4CE6-80BC-1C1D240005D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48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A1E29-201F-440E-8CBE-A79C8BDD34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D9254-F964-4FAD-B64E-FB6235BBCAF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6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C249A-5D21-473A-B2D8-3E98821C1E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FFBDF-8019-43EA-A0CF-CD06903DBD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324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1078-D04F-4DEE-AEA2-887D624A773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A073-CF24-4305-A69D-4F1FDAF563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445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96025-F7B0-43DC-B195-A741C0AD7E5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4CFA-5D7D-4E11-880F-0CACDB9DD2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31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DD5C7-CE61-488E-9920-0620EC63172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E9DD-BD15-4EC6-AF97-06B8757D9C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22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3D802-8218-46D7-A7D6-B97CB44D2D7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710D5-28F2-4D14-A705-1A20AB8CD6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13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CD7F-7864-4A32-92C7-5A99BEF10A1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A8FD-F1EB-4C89-B362-F0CBB68E420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19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10C2E-058F-49BC-9117-30DB2B0E92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490-8DAD-42E5-A93B-DE52E335D0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497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4DE7-627D-43FC-8BCA-C5796B703FC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B3-FA50-460B-AA6C-8150239C72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022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5EF7-4AA7-4CCC-B188-A8BBD21975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7FBDF-CE04-458A-A249-5B42F37BB9B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420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FB62-7664-44A8-B4F7-53B80C586D3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F1072-D101-433E-AB1C-C1F832B5CC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4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6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09977-3C6D-4722-80C8-12D631A3619A}" type="datetime1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chemeClr val="accent2"/>
                </a:solidFill>
                <a:latin typeface="Lucida Console" pitchFamily="49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93D043-8E51-4370-A9B2-DEA337BF03B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9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99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E6C6900-0090-4382-829B-79D61B7BF4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D33243-C01E-4E63-9680-DADD4823FB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hlink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66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1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2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bi.ac.uk/tools/msa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6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iangle_inequality" TargetMode="External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305800" cy="1470025"/>
          </a:xfrm>
        </p:spPr>
        <p:txBody>
          <a:bodyPr/>
          <a:lstStyle/>
          <a:p>
            <a:r>
              <a:rPr lang="en-US" dirty="0"/>
              <a:t> Molecular Phylogeny &amp; Evolution</a:t>
            </a:r>
            <a:br>
              <a:rPr lang="en-US" dirty="0"/>
            </a:br>
            <a:r>
              <a:rPr lang="en-US" dirty="0"/>
              <a:t>BIFX-550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Ravi</a:t>
            </a:r>
            <a:r>
              <a:rPr lang="en-US" dirty="0" err="1">
                <a:solidFill>
                  <a:schemeClr val="tx1"/>
                </a:solidFill>
              </a:rPr>
              <a:t>chandran</a:t>
            </a:r>
            <a:r>
              <a:rPr lang="en-US" dirty="0">
                <a:solidFill>
                  <a:schemeClr val="tx1"/>
                </a:solidFill>
              </a:rPr>
              <a:t>, Ph.D.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Biology,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Hood College, Frederick, MD 21701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defRPr/>
            </a:pPr>
            <a:r>
              <a:rPr lang="en-US" dirty="0"/>
              <a:t> </a:t>
            </a:r>
            <a:endParaRPr lang="en-US" sz="1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3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"/>
    </mc:Choice>
    <mc:Fallback xmlns="">
      <p:transition spd="slow" advTm="3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correct trees (evolutionary relationships) for all species of life </a:t>
            </a:r>
          </a:p>
          <a:p>
            <a:pPr lvl="1"/>
            <a:r>
              <a:rPr lang="en-US" dirty="0"/>
              <a:t>Just one tree that includes all species of life</a:t>
            </a:r>
          </a:p>
          <a:p>
            <a:r>
              <a:rPr lang="en-US" dirty="0"/>
              <a:t>Identify when the divergence happened (time of evolution)</a:t>
            </a:r>
          </a:p>
          <a:p>
            <a:r>
              <a:rPr lang="en-US" dirty="0"/>
              <a:t>In general, phylogeny is done by comparing phenotypic features </a:t>
            </a:r>
          </a:p>
          <a:p>
            <a:pPr lvl="1"/>
            <a:r>
              <a:rPr lang="en-US" dirty="0"/>
              <a:t> presence or absence of Wings or spinal cords etc. </a:t>
            </a:r>
          </a:p>
        </p:txBody>
      </p:sp>
    </p:spTree>
    <p:extLst>
      <p:ext uri="{BB962C8B-B14F-4D97-AF65-F5344CB8AC3E}">
        <p14:creationId xmlns:p14="http://schemas.microsoft.com/office/powerpoint/2010/main" val="30579349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Parsimony</a:t>
            </a:r>
          </a:p>
          <a:p>
            <a:r>
              <a:rPr lang="en-US" dirty="0"/>
              <a:t>Best tree is with the shortest branch length possible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99836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method do I use to build tree?</a:t>
            </a:r>
          </a:p>
          <a:p>
            <a:r>
              <a:rPr lang="en-US" dirty="0"/>
              <a:t>Following are some guidelines</a:t>
            </a:r>
          </a:p>
          <a:p>
            <a:pPr lvl="1"/>
            <a:r>
              <a:rPr lang="en-US" dirty="0"/>
              <a:t>Sequence-Similarity	Method 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Strong</a:t>
            </a:r>
            <a:r>
              <a:rPr lang="en-US" dirty="0"/>
              <a:t>	                      </a:t>
            </a:r>
            <a:r>
              <a:rPr lang="en-US" dirty="0">
                <a:solidFill>
                  <a:srgbClr val="C00000"/>
                </a:solidFill>
              </a:rPr>
              <a:t>Parsimony (char. Based)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Weak</a:t>
            </a:r>
            <a:r>
              <a:rPr lang="en-US" dirty="0"/>
              <a:t>                                </a:t>
            </a:r>
            <a:r>
              <a:rPr lang="en-US" dirty="0">
                <a:solidFill>
                  <a:srgbClr val="FF0000"/>
                </a:solidFill>
              </a:rPr>
              <a:t>Distance (NJ)</a:t>
            </a:r>
          </a:p>
          <a:p>
            <a:pPr lvl="2"/>
            <a:r>
              <a:rPr lang="en-US" dirty="0">
                <a:solidFill>
                  <a:srgbClr val="FF5050"/>
                </a:solidFill>
              </a:rPr>
              <a:t>Very Weak	</a:t>
            </a:r>
            <a:r>
              <a:rPr lang="en-US" dirty="0"/>
              <a:t>                      </a:t>
            </a:r>
            <a:r>
              <a:rPr lang="en-US" dirty="0">
                <a:solidFill>
                  <a:srgbClr val="FF5050"/>
                </a:solidFill>
              </a:rPr>
              <a:t>Maximum likelihood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87611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36"/>
            <a:ext cx="8229600" cy="1143000"/>
          </a:xfrm>
        </p:spPr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36" y="935831"/>
            <a:ext cx="8982364" cy="4830763"/>
          </a:xfrm>
        </p:spPr>
        <p:txBody>
          <a:bodyPr/>
          <a:lstStyle/>
          <a:p>
            <a:r>
              <a:rPr lang="en-US" dirty="0"/>
              <a:t>Tree Inference: Bayesian Methods</a:t>
            </a:r>
          </a:p>
          <a:p>
            <a:pPr lvl="1"/>
            <a:r>
              <a:rPr lang="en-US" dirty="0"/>
              <a:t>Assuming a model distance (Jukes Cantor etc.) </a:t>
            </a:r>
            <a:r>
              <a:rPr lang="en-US" dirty="0">
                <a:sym typeface="Wingdings" panose="05000000000000000000" pitchFamily="2" charset="2"/>
              </a:rPr>
              <a:t> Trees</a:t>
            </a:r>
            <a:endParaRPr lang="en-US" dirty="0"/>
          </a:p>
          <a:p>
            <a:r>
              <a:rPr lang="en-US" dirty="0"/>
              <a:t>Probability based approach </a:t>
            </a:r>
          </a:p>
          <a:p>
            <a:pPr lvl="1"/>
            <a:r>
              <a:rPr lang="en-US" dirty="0"/>
              <a:t>Using uncertainty in complex models</a:t>
            </a:r>
          </a:p>
          <a:p>
            <a:pPr lvl="1"/>
            <a:r>
              <a:rPr lang="en-US" dirty="0"/>
              <a:t>Calculate the probability of observing some data given some probability model (ex. Tree == Model)</a:t>
            </a:r>
          </a:p>
          <a:p>
            <a:pPr lvl="1"/>
            <a:r>
              <a:rPr lang="en-US" dirty="0"/>
              <a:t>It seeks the probability of a tree given a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902598"/>
              </p:ext>
            </p:extLst>
          </p:nvPr>
        </p:nvGraphicFramePr>
        <p:xfrm>
          <a:off x="546562" y="5167710"/>
          <a:ext cx="3048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" name="Equation" r:id="rId3" imgW="1523880" imgH="419040" progId="Equation.3">
                  <p:embed/>
                </p:oleObj>
              </mc:Choice>
              <mc:Fallback>
                <p:oleObj name="Equation" r:id="rId3" imgW="152388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562" y="5167710"/>
                        <a:ext cx="3048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770688"/>
              </p:ext>
            </p:extLst>
          </p:nvPr>
        </p:nvGraphicFramePr>
        <p:xfrm>
          <a:off x="3937000" y="5083969"/>
          <a:ext cx="4749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" name="Equation" r:id="rId5" imgW="2374560" imgH="419040" progId="Equation.3">
                  <p:embed/>
                </p:oleObj>
              </mc:Choice>
              <mc:Fallback>
                <p:oleObj name="Equation" r:id="rId5" imgW="23745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37000" y="5083969"/>
                        <a:ext cx="47498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759476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p[</a:t>
            </a:r>
            <a:r>
              <a:rPr lang="en-US" dirty="0" err="1"/>
              <a:t>Tree|Data</a:t>
            </a:r>
            <a:r>
              <a:rPr lang="en-US" dirty="0"/>
              <a:t>] is</a:t>
            </a:r>
            <a:br>
              <a:rPr lang="en-US" dirty="0"/>
            </a:br>
            <a:r>
              <a:rPr lang="en-US" dirty="0"/>
              <a:t>called posterior probability (correct Tree)</a:t>
            </a:r>
          </a:p>
        </p:txBody>
      </p:sp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000289"/>
              </p:ext>
            </p:extLst>
          </p:nvPr>
        </p:nvGraphicFramePr>
        <p:xfrm>
          <a:off x="4178300" y="1280478"/>
          <a:ext cx="4749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9" name="Equation" r:id="rId3" imgW="2374560" imgH="419040" progId="Equation.3">
                  <p:embed/>
                </p:oleObj>
              </mc:Choice>
              <mc:Fallback>
                <p:oleObj name="Equation" r:id="rId3" imgW="23745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8300" y="1280478"/>
                        <a:ext cx="47498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4943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8229600" cy="4525963"/>
          </a:xfrm>
        </p:spPr>
        <p:txBody>
          <a:bodyPr/>
          <a:lstStyle/>
          <a:p>
            <a:r>
              <a:rPr lang="en-US" u="sng" dirty="0"/>
              <a:t>Step 5: Evaluating Trees</a:t>
            </a:r>
          </a:p>
          <a:p>
            <a:pPr lvl="1"/>
            <a:r>
              <a:rPr lang="en-US" dirty="0" err="1"/>
              <a:t>Boostrap</a:t>
            </a:r>
            <a:r>
              <a:rPr lang="en-US" dirty="0"/>
              <a:t> analysis</a:t>
            </a:r>
          </a:p>
          <a:p>
            <a:pPr lvl="2"/>
            <a:r>
              <a:rPr lang="en-US" dirty="0"/>
              <a:t>Provides an estimate of robustness of tree topology </a:t>
            </a:r>
          </a:p>
          <a:p>
            <a:pPr lvl="2"/>
            <a:r>
              <a:rPr lang="en-US" dirty="0"/>
              <a:t>Mega: The percentage of times that a given clade (group of sequences) is supported in the original tree. These values are also given in the MEGA trees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3221"/>
          <a:stretch/>
        </p:blipFill>
        <p:spPr>
          <a:xfrm>
            <a:off x="3581400" y="4191000"/>
            <a:ext cx="5029636" cy="22130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867400" y="5256174"/>
            <a:ext cx="533400" cy="3810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62271"/>
            <a:ext cx="3886200" cy="138499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/>
              <a:t>“Bootstrapping describes the robustness of the tree topology: given a particular branching order, how consistently does a tree-building algorithm find that branching order using a randomly permuted version of the original dataset? Bootstrapping allows an inference of the variability in an unknown distribution from which the data were drawn”</a:t>
            </a:r>
          </a:p>
        </p:txBody>
      </p:sp>
    </p:spTree>
    <p:extLst>
      <p:ext uri="{BB962C8B-B14F-4D97-AF65-F5344CB8AC3E}">
        <p14:creationId xmlns:p14="http://schemas.microsoft.com/office/powerpoint/2010/main" val="312819756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A7F45D-5BE0-4ECF-9641-D5B834200B5E}"/>
              </a:ext>
            </a:extLst>
          </p:cNvPr>
          <p:cNvSpPr/>
          <p:nvPr/>
        </p:nvSpPr>
        <p:spPr>
          <a:xfrm>
            <a:off x="94695" y="2362200"/>
            <a:ext cx="9067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A human immunodeficiency virus (HIV)-negative patient</a:t>
            </a:r>
            <a:r>
              <a:rPr lang="en-US" b="1" u="sng" dirty="0">
                <a:latin typeface="Garamond" panose="02020404030301010803" pitchFamily="18" charset="0"/>
              </a:rPr>
              <a:t> </a:t>
            </a:r>
            <a:r>
              <a:rPr lang="en-US" b="1" dirty="0">
                <a:latin typeface="Garamond" panose="02020404030301010803" pitchFamily="18" charset="0"/>
              </a:rPr>
              <a:t>with </a:t>
            </a:r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no risk </a:t>
            </a:r>
            <a:r>
              <a:rPr lang="en-US" b="1" dirty="0">
                <a:latin typeface="Garamond" panose="02020404030301010803" pitchFamily="18" charset="0"/>
              </a:rPr>
              <a:t>factor experienced HIV type 1 (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HIV-1</a:t>
            </a:r>
            <a:r>
              <a:rPr lang="en-US" b="1" dirty="0">
                <a:latin typeface="Garamond" panose="02020404030301010803" pitchFamily="18" charset="0"/>
              </a:rPr>
              <a:t>) </a:t>
            </a:r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primary infection 4 weeks after being hospitalized</a:t>
            </a:r>
            <a:r>
              <a:rPr lang="en-US" b="1" dirty="0">
                <a:latin typeface="Garamond" panose="02020404030301010803" pitchFamily="18" charset="0"/>
              </a:rPr>
              <a:t> for surgery. Among the medical staff,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only two night shift nurses were identified as HIV-1 seropositiv</a:t>
            </a:r>
            <a:r>
              <a:rPr lang="en-US" b="1" dirty="0">
                <a:latin typeface="Garamond" panose="02020404030301010803" pitchFamily="18" charset="0"/>
              </a:rPr>
              <a:t>e. No exposure to blood was evidenced. To test the hypothesis of a possible nurse-to-patient transmission, phylogenetic analyses were conducted using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two HIV-1 genomic regions (</a:t>
            </a:r>
            <a:r>
              <a:rPr lang="en-US" b="1" i="1" dirty="0">
                <a:highlight>
                  <a:srgbClr val="FFFF00"/>
                </a:highlight>
                <a:latin typeface="Garamond" panose="02020404030301010803" pitchFamily="18" charset="0"/>
              </a:rPr>
              <a:t>pol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reverse transcriptase [RT] and </a:t>
            </a:r>
            <a:r>
              <a:rPr lang="en-US" b="1" i="1" dirty="0" err="1">
                <a:highlight>
                  <a:srgbClr val="FFFF00"/>
                </a:highlight>
                <a:latin typeface="Garamond" panose="02020404030301010803" pitchFamily="18" charset="0"/>
              </a:rPr>
              <a:t>env</a:t>
            </a:r>
            <a:r>
              <a:rPr lang="en-US" b="1" i="1" dirty="0">
                <a:highlight>
                  <a:srgbClr val="FFFF00"/>
                </a:highlight>
                <a:latin typeface="Garamond" panose="02020404030301010803" pitchFamily="18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C2C4), each compared </a:t>
            </a:r>
            <a:r>
              <a:rPr lang="en-US" b="1" dirty="0">
                <a:latin typeface="Garamond" panose="02020404030301010803" pitchFamily="18" charset="0"/>
              </a:rPr>
              <a:t>with reference strains and large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local control sets (57 RT and 41 C2C4 local controls). </a:t>
            </a:r>
            <a:r>
              <a:rPr lang="en-US" b="1" dirty="0">
                <a:latin typeface="Garamond" panose="02020404030301010803" pitchFamily="18" charset="0"/>
              </a:rPr>
              <a:t>Extensive analyses using multiple methodologies allowed us to test the robustness of phylogeny inference and to assess transmission hypotheses. 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Results allow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us to unambiguously exclude one HIV-positive nurse 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and strongly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suggest the other HIV-positive nurse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 as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the source of infection of the patient.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83A12-4567-454E-BCEA-537EDA626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" t="22524" r="15251" b="53772"/>
          <a:stretch/>
        </p:blipFill>
        <p:spPr>
          <a:xfrm>
            <a:off x="152400" y="228600"/>
            <a:ext cx="8686800" cy="144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65FC9-8EEB-400A-8A8C-D66837C36E68}"/>
              </a:ext>
            </a:extLst>
          </p:cNvPr>
          <p:cNvSpPr txBox="1"/>
          <p:nvPr/>
        </p:nvSpPr>
        <p:spPr>
          <a:xfrm>
            <a:off x="457200" y="5638800"/>
            <a:ext cx="63246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Liklihood</a:t>
            </a:r>
            <a:r>
              <a:rPr lang="en-US" dirty="0"/>
              <a:t>; Neighbor-Joining (NJ), </a:t>
            </a:r>
            <a:r>
              <a:rPr lang="en-US" dirty="0" err="1"/>
              <a:t>Paup</a:t>
            </a:r>
            <a:r>
              <a:rPr lang="en-US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33678229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Self-test Quiz and Computer Lab/Problems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all the self-test quiz questions</a:t>
            </a:r>
          </a:p>
          <a:p>
            <a:pPr lvl="1"/>
            <a:r>
              <a:rPr lang="en-US" dirty="0"/>
              <a:t>Pages 297-298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Complete Problems/Computer Lab questions 7-1 and 7-2. </a:t>
            </a:r>
          </a:p>
          <a:p>
            <a:pPr lvl="1"/>
            <a:r>
              <a:rPr lang="en-US" dirty="0"/>
              <a:t>Pages 297-298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55457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3CC8-46A3-4DAF-BA44-2FD4777CD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75A6F-3E48-404B-B3BC-65A39B214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C1578-FF48-4C80-B704-B7E4343E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7B4A-3285-4907-BB4B-E2440C65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AACA-C924-4B14-BF38-2941CB56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107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14221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86" y="-74981"/>
            <a:ext cx="8229600" cy="1143000"/>
          </a:xfrm>
        </p:spPr>
        <p:txBody>
          <a:bodyPr/>
          <a:lstStyle/>
          <a:p>
            <a:r>
              <a:rPr lang="en-US" dirty="0"/>
              <a:t>Character-Based: Parsimony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4605-FEC0-4787-A262-496DE3ABAA31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1062-BDE7-4FC1-9F67-E2397364CA3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8100" y="914400"/>
            <a:ext cx="5257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A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G  A  G  T  G  C 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 A  G  C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G  T  G  C  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 A  G  A  T  A  T  C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A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 A  G  A  G  A  T  C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3072" y="806678"/>
            <a:ext cx="388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MP identify phylogenetically informative sites: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1 is informative? No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2 is informative? 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(all trees require 1 change)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3 is informative?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(all trees require 2 changes)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4 informative? No.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(all trees require 3 changes)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A8B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5 informative? Yes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0" y="4014842"/>
            <a:ext cx="7512432" cy="889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2" y="5259999"/>
            <a:ext cx="7679110" cy="918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348" y="2618508"/>
            <a:ext cx="3149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5 (left tree) is most parsimony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(Tree that minimizes the # of changes)</a:t>
            </a:r>
          </a:p>
        </p:txBody>
      </p:sp>
    </p:spTree>
    <p:extLst>
      <p:ext uri="{BB962C8B-B14F-4D97-AF65-F5344CB8AC3E}">
        <p14:creationId xmlns:p14="http://schemas.microsoft.com/office/powerpoint/2010/main" val="124311080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Modern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Molecular Phylogeny</a:t>
            </a:r>
          </a:p>
          <a:p>
            <a:pPr lvl="1"/>
            <a:r>
              <a:rPr lang="en-US" dirty="0"/>
              <a:t>Evolution Is nothing but </a:t>
            </a:r>
            <a:r>
              <a:rPr lang="en-US" b="1" dirty="0">
                <a:solidFill>
                  <a:srgbClr val="FF0000"/>
                </a:solidFill>
              </a:rPr>
              <a:t>mutation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selection</a:t>
            </a:r>
          </a:p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 can call this substitutions </a:t>
            </a:r>
          </a:p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Substitutions are fixed at a rate that depends on both mutation and selection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” Pevsner</a:t>
            </a:r>
          </a:p>
          <a:p>
            <a:pPr lvl="1"/>
            <a:r>
              <a:rPr lang="en-US" dirty="0"/>
              <a:t>Comparison of genes/proteins throughout the different organisms (tree of life) </a:t>
            </a:r>
          </a:p>
          <a:p>
            <a:pPr lvl="2"/>
            <a:r>
              <a:rPr lang="en-US" dirty="0"/>
              <a:t>Use this information to build an inferred tree (for a hypothesis)</a:t>
            </a:r>
          </a:p>
          <a:p>
            <a:pPr lvl="1"/>
            <a:r>
              <a:rPr lang="en-US" dirty="0"/>
              <a:t>Also to estimate the </a:t>
            </a:r>
            <a:r>
              <a:rPr lang="en-US" u="sng" dirty="0"/>
              <a:t>time of divergence </a:t>
            </a:r>
            <a:r>
              <a:rPr lang="en-US" dirty="0"/>
              <a:t>of two organisms </a:t>
            </a:r>
          </a:p>
          <a:p>
            <a:pPr lvl="2"/>
            <a:r>
              <a:rPr lang="en-US" dirty="0"/>
              <a:t>Who was their last common ancestor?</a:t>
            </a:r>
          </a:p>
        </p:txBody>
      </p:sp>
    </p:spTree>
    <p:extLst>
      <p:ext uri="{BB962C8B-B14F-4D97-AF65-F5344CB8AC3E}">
        <p14:creationId xmlns:p14="http://schemas.microsoft.com/office/powerpoint/2010/main" val="400799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Single tree; Is recreating it possible?</a:t>
            </a:r>
          </a:p>
          <a:p>
            <a:r>
              <a:rPr lang="en-US" dirty="0"/>
              <a:t>More over the lateral DNA transfer also adds complication </a:t>
            </a:r>
          </a:p>
          <a:p>
            <a:r>
              <a:rPr lang="en-US" u="sng" dirty="0">
                <a:solidFill>
                  <a:srgbClr val="FF0000"/>
                </a:solidFill>
              </a:rPr>
              <a:t>So, we can only infer and create models of trees</a:t>
            </a:r>
          </a:p>
          <a:p>
            <a:pPr lvl="1"/>
            <a:r>
              <a:rPr lang="en-US" dirty="0"/>
              <a:t>Using sequences and a hypothesis</a:t>
            </a:r>
          </a:p>
          <a:p>
            <a:r>
              <a:rPr lang="en-US" dirty="0"/>
              <a:t>In general, tree of live includes three main branches: </a:t>
            </a:r>
          </a:p>
          <a:p>
            <a:pPr lvl="1"/>
            <a:r>
              <a:rPr lang="en-US" dirty="0"/>
              <a:t>Bacteria/</a:t>
            </a:r>
            <a:r>
              <a:rPr lang="en-US" dirty="0" err="1"/>
              <a:t>Archea</a:t>
            </a:r>
            <a:r>
              <a:rPr lang="en-US" dirty="0"/>
              <a:t> and Eukaryotes </a:t>
            </a:r>
            <a:r>
              <a:rPr lang="en-US" b="1" dirty="0"/>
              <a:t>(NOT VIRUSES)</a:t>
            </a:r>
          </a:p>
          <a:p>
            <a:pPr lvl="2"/>
            <a:r>
              <a:rPr lang="en-US" dirty="0"/>
              <a:t>Prokaryotes: Bacteria/</a:t>
            </a:r>
            <a:r>
              <a:rPr lang="en-US" dirty="0" err="1"/>
              <a:t>Archea</a:t>
            </a:r>
            <a:r>
              <a:rPr lang="en-US" dirty="0"/>
              <a:t> (single celled organisms)</a:t>
            </a:r>
          </a:p>
        </p:txBody>
      </p:sp>
    </p:spTree>
    <p:extLst>
      <p:ext uri="{BB962C8B-B14F-4D97-AF65-F5344CB8AC3E}">
        <p14:creationId xmlns:p14="http://schemas.microsoft.com/office/powerpoint/2010/main" val="413487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now on, we are going to focus on genes/proteins (sequences) to identify homologous sequences</a:t>
            </a:r>
          </a:p>
          <a:p>
            <a:pPr lvl="1"/>
            <a:r>
              <a:rPr lang="en-US" dirty="0"/>
              <a:t>BLAST was used </a:t>
            </a:r>
          </a:p>
          <a:p>
            <a:r>
              <a:rPr lang="en-US" dirty="0"/>
              <a:t>Why are we doing this? </a:t>
            </a:r>
          </a:p>
          <a:p>
            <a:r>
              <a:rPr lang="en-US" dirty="0"/>
              <a:t>Function </a:t>
            </a:r>
          </a:p>
        </p:txBody>
      </p:sp>
    </p:spTree>
    <p:extLst>
      <p:ext uri="{BB962C8B-B14F-4D97-AF65-F5344CB8AC3E}">
        <p14:creationId xmlns:p14="http://schemas.microsoft.com/office/powerpoint/2010/main" val="328486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CD1B-5A4A-4D49-993B-D8B9B636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construct a phylogenetic tree?</a:t>
            </a:r>
            <a:br>
              <a:rPr lang="en-US" dirty="0"/>
            </a:br>
            <a:r>
              <a:rPr lang="en-US" dirty="0"/>
              <a:t>General scheme &amp;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E5BD-D971-4053-A802-5788576C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sequences (taxa)</a:t>
            </a:r>
          </a:p>
          <a:p>
            <a:r>
              <a:rPr lang="en-US" dirty="0"/>
              <a:t>Align them (MSA)</a:t>
            </a:r>
          </a:p>
          <a:p>
            <a:r>
              <a:rPr lang="en-US" dirty="0"/>
              <a:t>Estimate the # of differences</a:t>
            </a:r>
          </a:p>
          <a:p>
            <a:r>
              <a:rPr lang="en-US" dirty="0"/>
              <a:t>Quantify them using numbers</a:t>
            </a:r>
          </a:p>
          <a:p>
            <a:r>
              <a:rPr lang="en-US" dirty="0"/>
              <a:t>Use the difference (%) measure to construct a tree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3FEA26-E4B2-4211-969D-75037BD61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678627"/>
              </p:ext>
            </p:extLst>
          </p:nvPr>
        </p:nvGraphicFramePr>
        <p:xfrm>
          <a:off x="4724400" y="4633912"/>
          <a:ext cx="3276600" cy="2163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675158-81A3-4791-B19D-78D2C6A54953}"/>
              </a:ext>
            </a:extLst>
          </p:cNvPr>
          <p:cNvSpPr txBox="1"/>
          <p:nvPr/>
        </p:nvSpPr>
        <p:spPr>
          <a:xfrm>
            <a:off x="38100" y="5106034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Ancestor: one that is connected to all lower nodes</a:t>
            </a:r>
            <a:br>
              <a:rPr lang="en-US" dirty="0"/>
            </a:br>
            <a:r>
              <a:rPr lang="en-US" dirty="0"/>
              <a:t>Children: share same parent</a:t>
            </a:r>
            <a:br>
              <a:rPr lang="en-US" dirty="0"/>
            </a:br>
            <a:r>
              <a:rPr lang="en-US" dirty="0"/>
              <a:t>End-nodes or leaves: No children</a:t>
            </a:r>
            <a:br>
              <a:rPr lang="en-US" dirty="0"/>
            </a:br>
            <a:r>
              <a:rPr lang="en-US" dirty="0"/>
              <a:t>Parent: if it is one step higher in the hierarchy</a:t>
            </a:r>
          </a:p>
          <a:p>
            <a:r>
              <a:rPr lang="en-US" dirty="0"/>
              <a:t>Other terms: Edges and Nodes</a:t>
            </a:r>
          </a:p>
        </p:txBody>
      </p:sp>
    </p:spTree>
    <p:extLst>
      <p:ext uri="{BB962C8B-B14F-4D97-AF65-F5344CB8AC3E}">
        <p14:creationId xmlns:p14="http://schemas.microsoft.com/office/powerpoint/2010/main" val="113636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Inferred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use </a:t>
            </a:r>
            <a:r>
              <a:rPr lang="en-US" dirty="0" err="1"/>
              <a:t>Globins</a:t>
            </a:r>
            <a:r>
              <a:rPr lang="en-US" dirty="0"/>
              <a:t> to study relatedness among </a:t>
            </a:r>
            <a:r>
              <a:rPr lang="en-US" dirty="0" err="1"/>
              <a:t>globins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from same organism</a:t>
            </a:r>
          </a:p>
          <a:p>
            <a:pPr lvl="1"/>
            <a:r>
              <a:rPr lang="en-US" dirty="0"/>
              <a:t>from different organisms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can answer concepts such as homologous or orthologous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0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3814"/>
            <a:ext cx="9078849" cy="640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826" y="5302222"/>
            <a:ext cx="44196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common Ancestor of  Vertebrate </a:t>
            </a:r>
            <a:r>
              <a:rPr lang="en-US" dirty="0" err="1"/>
              <a:t>globins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4082" y="5987716"/>
            <a:ext cx="2895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common</a:t>
            </a:r>
            <a:br>
              <a:rPr lang="en-US" dirty="0"/>
            </a:br>
            <a:r>
              <a:rPr lang="en-US" dirty="0"/>
              <a:t>Ancestor of </a:t>
            </a:r>
            <a:br>
              <a:rPr lang="en-US" dirty="0"/>
            </a:br>
            <a:r>
              <a:rPr lang="en-US" dirty="0"/>
              <a:t>Vertebrate  &amp; Insect </a:t>
            </a:r>
            <a:r>
              <a:rPr lang="en-US" dirty="0" err="1"/>
              <a:t>Globins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Inferred phylogeny using </a:t>
            </a:r>
            <a:r>
              <a:rPr lang="en-US" dirty="0" err="1">
                <a:solidFill>
                  <a:srgbClr val="FF0000"/>
                </a:solidFill>
              </a:rPr>
              <a:t>globins</a:t>
            </a:r>
            <a:r>
              <a:rPr lang="en-US" dirty="0">
                <a:solidFill>
                  <a:srgbClr val="FF0000"/>
                </a:solidFill>
              </a:rPr>
              <a:t>; Source </a:t>
            </a:r>
            <a:r>
              <a:rPr lang="en-US" dirty="0" err="1">
                <a:solidFill>
                  <a:srgbClr val="FF0000"/>
                </a:solidFill>
              </a:rPr>
              <a:t>Dayhoff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Maximum Parsimony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4800600"/>
            <a:ext cx="21336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13 Globin gene from  different species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46892" y="3846493"/>
            <a:ext cx="2362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Dayhoff</a:t>
            </a:r>
            <a:r>
              <a:rPr lang="en-US" sz="1400" dirty="0"/>
              <a:t> et al. (1972). Reproduced with permission from National Biomedical Research Foundation.</a:t>
            </a:r>
            <a:br>
              <a:rPr lang="en-US" sz="1400" dirty="0"/>
            </a:br>
            <a:r>
              <a:rPr lang="en-US" sz="1400" dirty="0"/>
              <a:t>Fig 7.2 from 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-37793" y="5719321"/>
            <a:ext cx="4884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Source: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Dayhoff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et al. (1972). (Pevsner 247)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Pevsner, Jonathan. Bioinformatics and Functional Genomics,  3rd Edition. Wiley-Blackwell, 2015-10-16. VitalBook file.</a:t>
            </a:r>
          </a:p>
        </p:txBody>
      </p:sp>
    </p:spTree>
    <p:extLst>
      <p:ext uri="{BB962C8B-B14F-4D97-AF65-F5344CB8AC3E}">
        <p14:creationId xmlns:p14="http://schemas.microsoft.com/office/powerpoint/2010/main" val="141353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 us see how the globin genes evolved over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 duplication and speciation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Time is estimated using fossil-based studies</a:t>
            </a:r>
          </a:p>
        </p:txBody>
      </p:sp>
    </p:spTree>
    <p:extLst>
      <p:ext uri="{BB962C8B-B14F-4D97-AF65-F5344CB8AC3E}">
        <p14:creationId xmlns:p14="http://schemas.microsoft.com/office/powerpoint/2010/main" val="354709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4704"/>
            <a:ext cx="748665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38800" y="5665003"/>
            <a:ext cx="36473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Source: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Dayhoff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et al. (1972). (Pevsner 248)</a:t>
            </a: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Pevsner, Jonathan. Bioinformatics and Functional Genomics,  3rd Edition. Wiley-Blackwell, 2015-10-16. VitalBook file.</a:t>
            </a:r>
          </a:p>
        </p:txBody>
      </p:sp>
    </p:spTree>
    <p:extLst>
      <p:ext uri="{BB962C8B-B14F-4D97-AF65-F5344CB8AC3E}">
        <p14:creationId xmlns:p14="http://schemas.microsoft.com/office/powerpoint/2010/main" val="32829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Evolution using Insulin as an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Things we will learn in this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Sequence difference </a:t>
            </a:r>
            <a:r>
              <a:rPr lang="en-US" dirty="0">
                <a:sym typeface="Wingdings" panose="05000000000000000000" pitchFamily="2" charset="2"/>
              </a:rPr>
              <a:t> Evolution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Sequence difference  Function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0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clock hypothesis and significance</a:t>
            </a:r>
          </a:p>
          <a:p>
            <a:r>
              <a:rPr lang="en-US" dirty="0"/>
              <a:t>Positive/negative selection and test its presence in sequences of interest</a:t>
            </a:r>
          </a:p>
          <a:p>
            <a:r>
              <a:rPr lang="en-US" dirty="0"/>
              <a:t>Types of phylogenetic trees and basic concepts</a:t>
            </a:r>
          </a:p>
          <a:p>
            <a:pPr lvl="1"/>
            <a:r>
              <a:rPr lang="en-US" dirty="0"/>
              <a:t>branches, nodes, roots</a:t>
            </a:r>
          </a:p>
          <a:p>
            <a:r>
              <a:rPr lang="en-US" dirty="0"/>
              <a:t>Creating and evaluating phylogenetic trees</a:t>
            </a:r>
          </a:p>
          <a:p>
            <a:pPr lvl="1"/>
            <a:r>
              <a:rPr lang="en-US" dirty="0"/>
              <a:t>Distance-based and character-based method</a:t>
            </a:r>
          </a:p>
        </p:txBody>
      </p:sp>
    </p:spTree>
    <p:extLst>
      <p:ext uri="{BB962C8B-B14F-4D97-AF65-F5344CB8AC3E}">
        <p14:creationId xmlns:p14="http://schemas.microsoft.com/office/powerpoint/2010/main" val="3572296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/>
              <a:t>Insulin is a small protein </a:t>
            </a:r>
          </a:p>
          <a:p>
            <a:r>
              <a:rPr lang="en-US" dirty="0"/>
              <a:t>It binds to INSR and controls the intake of glucose in muscle and liver cells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4300" y="4516036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 Transduction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8F193E-BE25-4652-9305-FC60343961ED}"/>
              </a:ext>
            </a:extLst>
          </p:cNvPr>
          <p:cNvGrpSpPr/>
          <p:nvPr/>
        </p:nvGrpSpPr>
        <p:grpSpPr>
          <a:xfrm>
            <a:off x="1143000" y="2743200"/>
            <a:ext cx="7889289" cy="3939598"/>
            <a:chOff x="1143000" y="2743200"/>
            <a:chExt cx="7889289" cy="3939598"/>
          </a:xfrm>
        </p:grpSpPr>
        <p:pic>
          <p:nvPicPr>
            <p:cNvPr id="4" name="Picture 3" descr="File:&lt;strong&gt;Insulin&lt;/strong&gt; glucose metabolism.jpg - Wikipedi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810941"/>
              <a:ext cx="6629400" cy="387185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68E0F-1F9B-4488-A33F-BBA6FD6A7DBE}"/>
                </a:ext>
              </a:extLst>
            </p:cNvPr>
            <p:cNvSpPr txBox="1"/>
            <p:nvPr/>
          </p:nvSpPr>
          <p:spPr>
            <a:xfrm>
              <a:off x="6212889" y="2743200"/>
              <a:ext cx="2819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Hormone released by beta cells of Pancreas in response to raising levels of glucose in the blood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077F9-568C-4EC4-9291-8FD3594C7447}"/>
                </a:ext>
              </a:extLst>
            </p:cNvPr>
            <p:cNvSpPr txBox="1"/>
            <p:nvPr/>
          </p:nvSpPr>
          <p:spPr>
            <a:xfrm>
              <a:off x="1676400" y="344839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Blood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36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2E0B-9AB5-4D84-AE1F-5C2704FA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 two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705C-A3CD-47D1-86D1-8FA2C03F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insulin deficiency</a:t>
            </a:r>
          </a:p>
          <a:p>
            <a:r>
              <a:rPr lang="en-US" dirty="0"/>
              <a:t>Type 1</a:t>
            </a:r>
          </a:p>
          <a:p>
            <a:pPr lvl="1"/>
            <a:r>
              <a:rPr lang="en-US" dirty="0"/>
              <a:t>Insulin-producing beta cells are destroyed</a:t>
            </a:r>
          </a:p>
          <a:p>
            <a:pPr lvl="2"/>
            <a:r>
              <a:rPr lang="en-US" dirty="0"/>
              <a:t>No insulin can be made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 2</a:t>
            </a:r>
          </a:p>
          <a:p>
            <a:pPr lvl="1"/>
            <a:r>
              <a:rPr lang="en-US" dirty="0"/>
              <a:t>Not well understood</a:t>
            </a:r>
          </a:p>
          <a:p>
            <a:pPr lvl="2"/>
            <a:r>
              <a:rPr lang="en-US" dirty="0"/>
              <a:t>Insulin resistance</a:t>
            </a:r>
          </a:p>
        </p:txBody>
      </p:sp>
    </p:spTree>
    <p:extLst>
      <p:ext uri="{BB962C8B-B14F-4D97-AF65-F5344CB8AC3E}">
        <p14:creationId xmlns:p14="http://schemas.microsoft.com/office/powerpoint/2010/main" val="212813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upload.wikimedia.org/wikipedia/commons/thumb/1/18/Insulin_path.svg/800px-Insulin_path.svg.png">
            <a:extLst>
              <a:ext uri="{FF2B5EF4-FFF2-40B4-BE49-F238E27FC236}">
                <a16:creationId xmlns:a16="http://schemas.microsoft.com/office/drawing/2014/main" id="{01E3B0A1-9A8A-4FAE-BFD9-1273469ED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93132"/>
            <a:ext cx="4523528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9935EC-E7D0-466E-983F-715EDE976CA2}"/>
              </a:ext>
            </a:extLst>
          </p:cNvPr>
          <p:cNvSpPr/>
          <p:nvPr/>
        </p:nvSpPr>
        <p:spPr>
          <a:xfrm>
            <a:off x="0" y="-762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https://en.wikipedia.org/wiki/Insulin#/media/File:Insulin_path.svg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80D77-3EC3-4AF3-84D5-B7DC56868893}"/>
              </a:ext>
            </a:extLst>
          </p:cNvPr>
          <p:cNvSpPr txBox="1"/>
          <p:nvPr/>
        </p:nvSpPr>
        <p:spPr>
          <a:xfrm>
            <a:off x="152400" y="12954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Insulin undergoes extensive</a:t>
            </a:r>
          </a:p>
          <a:p>
            <a:r>
              <a:rPr lang="en-US" dirty="0"/>
              <a:t>Post-translation modification</a:t>
            </a:r>
          </a:p>
        </p:txBody>
      </p:sp>
    </p:spTree>
    <p:extLst>
      <p:ext uri="{BB962C8B-B14F-4D97-AF65-F5344CB8AC3E}">
        <p14:creationId xmlns:p14="http://schemas.microsoft.com/office/powerpoint/2010/main" val="211234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 using Insulin as an example to understand 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Fred Sanger sequenced Insulin that eventually help us figure out the function of insulin</a:t>
            </a:r>
          </a:p>
        </p:txBody>
      </p:sp>
    </p:spTree>
    <p:extLst>
      <p:ext uri="{BB962C8B-B14F-4D97-AF65-F5344CB8AC3E}">
        <p14:creationId xmlns:p14="http://schemas.microsoft.com/office/powerpoint/2010/main" val="180371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 Biology Test System for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Sanger and others had sequenced insulin from Cow, sheep, Pig, Horse and Whale and found</a:t>
            </a:r>
          </a:p>
          <a:p>
            <a:pPr lvl="1"/>
            <a:r>
              <a:rPr lang="en-US" dirty="0"/>
              <a:t>The chains A and B are highly conserved </a:t>
            </a:r>
          </a:p>
          <a:p>
            <a:pPr lvl="1"/>
            <a:r>
              <a:rPr lang="en-US" dirty="0"/>
              <a:t>There are mutations (in some regions more and in some less) </a:t>
            </a:r>
          </a:p>
          <a:p>
            <a:pPr lvl="2"/>
            <a:r>
              <a:rPr lang="en-US" dirty="0"/>
              <a:t>Changes occur non-randomly </a:t>
            </a:r>
          </a:p>
          <a:p>
            <a:pPr lvl="2"/>
            <a:r>
              <a:rPr lang="en-US" dirty="0"/>
              <a:t>In some places the impact to function are dramatic and in some cases it is less influential </a:t>
            </a:r>
          </a:p>
        </p:txBody>
      </p:sp>
    </p:spTree>
    <p:extLst>
      <p:ext uri="{BB962C8B-B14F-4D97-AF65-F5344CB8AC3E}">
        <p14:creationId xmlns:p14="http://schemas.microsoft.com/office/powerpoint/2010/main" val="318533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6"/>
          <a:stretch/>
        </p:blipFill>
        <p:spPr bwMode="auto">
          <a:xfrm>
            <a:off x="0" y="0"/>
            <a:ext cx="6736556" cy="674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2209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7.3 from 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4286" y="5410200"/>
            <a:ext cx="1783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chain evolves faster (6 fold faster) than A and B chains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0398" y="0"/>
            <a:ext cx="240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peptide: Intracellular transport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0" y="3124200"/>
            <a:ext cx="22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Sperm: Sperm Whale</a:t>
            </a:r>
          </a:p>
        </p:txBody>
      </p:sp>
    </p:spTree>
    <p:extLst>
      <p:ext uri="{BB962C8B-B14F-4D97-AF65-F5344CB8AC3E}">
        <p14:creationId xmlns:p14="http://schemas.microsoft.com/office/powerpoint/2010/main" val="365707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&gt;sp|P01308|INS_HUMAN Insulin OS=Homo sapiens GN=INS PE=1 SV=1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MALWMRLLPLLALLALWGPDPAAA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FVNQHLCGSHLVEALYLVCGERGFFYTPKT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EAED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LQVGQVELGGGPGAGSLQPLALEGSLQ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GIVEQCCTSICSLYQLENYCN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981200"/>
            <a:ext cx="1219200" cy="381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40256" y="1981200"/>
            <a:ext cx="1342029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1981200"/>
            <a:ext cx="1219200" cy="381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1981200"/>
            <a:ext cx="1219200" cy="381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362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Signal             </a:t>
            </a:r>
            <a:r>
              <a:rPr lang="en-US" dirty="0" err="1"/>
              <a:t>chainB</a:t>
            </a:r>
            <a:r>
              <a:rPr lang="en-US" dirty="0"/>
              <a:t>             </a:t>
            </a:r>
            <a:r>
              <a:rPr lang="en-US" dirty="0" err="1"/>
              <a:t>ChainC</a:t>
            </a:r>
            <a:r>
              <a:rPr lang="en-US" dirty="0"/>
              <a:t>             </a:t>
            </a:r>
            <a:r>
              <a:rPr lang="en-US" dirty="0" err="1"/>
              <a:t>ChainA</a:t>
            </a:r>
            <a:r>
              <a:rPr lang="en-US" dirty="0"/>
              <a:t>            </a:t>
            </a: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3390900" y="2731532"/>
            <a:ext cx="0" cy="718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2709" y="5084314"/>
            <a:ext cx="35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Dimers </a:t>
            </a:r>
          </a:p>
        </p:txBody>
      </p:sp>
      <p:sp>
        <p:nvSpPr>
          <p:cNvPr id="2" name="Freeform 1"/>
          <p:cNvSpPr/>
          <p:nvPr/>
        </p:nvSpPr>
        <p:spPr>
          <a:xfrm>
            <a:off x="3276599" y="997527"/>
            <a:ext cx="4823691" cy="907473"/>
          </a:xfrm>
          <a:custGeom>
            <a:avLst/>
            <a:gdLst>
              <a:gd name="connsiteX0" fmla="*/ 4832856 w 4832856"/>
              <a:gd name="connsiteY0" fmla="*/ 0 h 988291"/>
              <a:gd name="connsiteX1" fmla="*/ 4786674 w 4832856"/>
              <a:gd name="connsiteY1" fmla="*/ 73891 h 988291"/>
              <a:gd name="connsiteX2" fmla="*/ 4758965 w 4832856"/>
              <a:gd name="connsiteY2" fmla="*/ 101600 h 988291"/>
              <a:gd name="connsiteX3" fmla="*/ 4749729 w 4832856"/>
              <a:gd name="connsiteY3" fmla="*/ 129309 h 988291"/>
              <a:gd name="connsiteX4" fmla="*/ 4657365 w 4832856"/>
              <a:gd name="connsiteY4" fmla="*/ 212437 h 988291"/>
              <a:gd name="connsiteX5" fmla="*/ 4629656 w 4832856"/>
              <a:gd name="connsiteY5" fmla="*/ 230909 h 988291"/>
              <a:gd name="connsiteX6" fmla="*/ 4565001 w 4832856"/>
              <a:gd name="connsiteY6" fmla="*/ 249382 h 988291"/>
              <a:gd name="connsiteX7" fmla="*/ 4491110 w 4832856"/>
              <a:gd name="connsiteY7" fmla="*/ 286328 h 988291"/>
              <a:gd name="connsiteX8" fmla="*/ 4389510 w 4832856"/>
              <a:gd name="connsiteY8" fmla="*/ 304800 h 988291"/>
              <a:gd name="connsiteX9" fmla="*/ 4269438 w 4832856"/>
              <a:gd name="connsiteY9" fmla="*/ 332509 h 988291"/>
              <a:gd name="connsiteX10" fmla="*/ 4204783 w 4832856"/>
              <a:gd name="connsiteY10" fmla="*/ 350982 h 988291"/>
              <a:gd name="connsiteX11" fmla="*/ 3899983 w 4832856"/>
              <a:gd name="connsiteY11" fmla="*/ 387928 h 988291"/>
              <a:gd name="connsiteX12" fmla="*/ 3733729 w 4832856"/>
              <a:gd name="connsiteY12" fmla="*/ 406400 h 988291"/>
              <a:gd name="connsiteX13" fmla="*/ 3391983 w 4832856"/>
              <a:gd name="connsiteY13" fmla="*/ 424873 h 988291"/>
              <a:gd name="connsiteX14" fmla="*/ 2662310 w 4832856"/>
              <a:gd name="connsiteY14" fmla="*/ 397164 h 988291"/>
              <a:gd name="connsiteX15" fmla="*/ 2459110 w 4832856"/>
              <a:gd name="connsiteY15" fmla="*/ 369455 h 988291"/>
              <a:gd name="connsiteX16" fmla="*/ 2394456 w 4832856"/>
              <a:gd name="connsiteY16" fmla="*/ 360218 h 988291"/>
              <a:gd name="connsiteX17" fmla="*/ 2274383 w 4832856"/>
              <a:gd name="connsiteY17" fmla="*/ 350982 h 988291"/>
              <a:gd name="connsiteX18" fmla="*/ 1766383 w 4832856"/>
              <a:gd name="connsiteY18" fmla="*/ 350982 h 988291"/>
              <a:gd name="connsiteX19" fmla="*/ 1609365 w 4832856"/>
              <a:gd name="connsiteY19" fmla="*/ 360218 h 988291"/>
              <a:gd name="connsiteX20" fmla="*/ 1563183 w 4832856"/>
              <a:gd name="connsiteY20" fmla="*/ 369455 h 988291"/>
              <a:gd name="connsiteX21" fmla="*/ 1369220 w 4832856"/>
              <a:gd name="connsiteY21" fmla="*/ 387928 h 988291"/>
              <a:gd name="connsiteX22" fmla="*/ 1276856 w 4832856"/>
              <a:gd name="connsiteY22" fmla="*/ 415637 h 988291"/>
              <a:gd name="connsiteX23" fmla="*/ 1239910 w 4832856"/>
              <a:gd name="connsiteY23" fmla="*/ 434109 h 988291"/>
              <a:gd name="connsiteX24" fmla="*/ 1212201 w 4832856"/>
              <a:gd name="connsiteY24" fmla="*/ 443346 h 988291"/>
              <a:gd name="connsiteX25" fmla="*/ 1175256 w 4832856"/>
              <a:gd name="connsiteY25" fmla="*/ 461818 h 988291"/>
              <a:gd name="connsiteX26" fmla="*/ 1101365 w 4832856"/>
              <a:gd name="connsiteY26" fmla="*/ 471055 h 988291"/>
              <a:gd name="connsiteX27" fmla="*/ 898165 w 4832856"/>
              <a:gd name="connsiteY27" fmla="*/ 489528 h 988291"/>
              <a:gd name="connsiteX28" fmla="*/ 805801 w 4832856"/>
              <a:gd name="connsiteY28" fmla="*/ 508000 h 988291"/>
              <a:gd name="connsiteX29" fmla="*/ 713438 w 4832856"/>
              <a:gd name="connsiteY29" fmla="*/ 535709 h 988291"/>
              <a:gd name="connsiteX30" fmla="*/ 611838 w 4832856"/>
              <a:gd name="connsiteY30" fmla="*/ 554182 h 988291"/>
              <a:gd name="connsiteX31" fmla="*/ 556420 w 4832856"/>
              <a:gd name="connsiteY31" fmla="*/ 572655 h 988291"/>
              <a:gd name="connsiteX32" fmla="*/ 454820 w 4832856"/>
              <a:gd name="connsiteY32" fmla="*/ 591128 h 988291"/>
              <a:gd name="connsiteX33" fmla="*/ 380929 w 4832856"/>
              <a:gd name="connsiteY33" fmla="*/ 609600 h 988291"/>
              <a:gd name="connsiteX34" fmla="*/ 279329 w 4832856"/>
              <a:gd name="connsiteY34" fmla="*/ 646546 h 988291"/>
              <a:gd name="connsiteX35" fmla="*/ 242383 w 4832856"/>
              <a:gd name="connsiteY35" fmla="*/ 665018 h 988291"/>
              <a:gd name="connsiteX36" fmla="*/ 205438 w 4832856"/>
              <a:gd name="connsiteY36" fmla="*/ 674255 h 988291"/>
              <a:gd name="connsiteX37" fmla="*/ 168492 w 4832856"/>
              <a:gd name="connsiteY37" fmla="*/ 692728 h 988291"/>
              <a:gd name="connsiteX38" fmla="*/ 140783 w 4832856"/>
              <a:gd name="connsiteY38" fmla="*/ 701964 h 988291"/>
              <a:gd name="connsiteX39" fmla="*/ 57656 w 4832856"/>
              <a:gd name="connsiteY39" fmla="*/ 775855 h 988291"/>
              <a:gd name="connsiteX40" fmla="*/ 29947 w 4832856"/>
              <a:gd name="connsiteY40" fmla="*/ 803564 h 988291"/>
              <a:gd name="connsiteX41" fmla="*/ 20710 w 4832856"/>
              <a:gd name="connsiteY41" fmla="*/ 831273 h 988291"/>
              <a:gd name="connsiteX42" fmla="*/ 2238 w 4832856"/>
              <a:gd name="connsiteY42" fmla="*/ 858982 h 988291"/>
              <a:gd name="connsiteX43" fmla="*/ 2238 w 4832856"/>
              <a:gd name="connsiteY43" fmla="*/ 988291 h 98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832856" h="988291">
                <a:moveTo>
                  <a:pt x="4832856" y="0"/>
                </a:moveTo>
                <a:cubicBezTo>
                  <a:pt x="4828991" y="6442"/>
                  <a:pt x="4796830" y="61704"/>
                  <a:pt x="4786674" y="73891"/>
                </a:cubicBezTo>
                <a:cubicBezTo>
                  <a:pt x="4778312" y="83926"/>
                  <a:pt x="4768201" y="92364"/>
                  <a:pt x="4758965" y="101600"/>
                </a:cubicBezTo>
                <a:cubicBezTo>
                  <a:pt x="4755886" y="110836"/>
                  <a:pt x="4755706" y="121624"/>
                  <a:pt x="4749729" y="129309"/>
                </a:cubicBezTo>
                <a:cubicBezTo>
                  <a:pt x="4722714" y="164042"/>
                  <a:pt x="4692059" y="187656"/>
                  <a:pt x="4657365" y="212437"/>
                </a:cubicBezTo>
                <a:cubicBezTo>
                  <a:pt x="4648332" y="218889"/>
                  <a:pt x="4639859" y="226536"/>
                  <a:pt x="4629656" y="230909"/>
                </a:cubicBezTo>
                <a:cubicBezTo>
                  <a:pt x="4506284" y="283782"/>
                  <a:pt x="4663793" y="204476"/>
                  <a:pt x="4565001" y="249382"/>
                </a:cubicBezTo>
                <a:cubicBezTo>
                  <a:pt x="4539932" y="260777"/>
                  <a:pt x="4518273" y="281801"/>
                  <a:pt x="4491110" y="286328"/>
                </a:cubicBezTo>
                <a:cubicBezTo>
                  <a:pt x="4473008" y="289345"/>
                  <a:pt x="4409793" y="299268"/>
                  <a:pt x="4389510" y="304800"/>
                </a:cubicBezTo>
                <a:cubicBezTo>
                  <a:pt x="4277936" y="335229"/>
                  <a:pt x="4393061" y="314849"/>
                  <a:pt x="4269438" y="332509"/>
                </a:cubicBezTo>
                <a:cubicBezTo>
                  <a:pt x="4247886" y="338667"/>
                  <a:pt x="4226801" y="346788"/>
                  <a:pt x="4204783" y="350982"/>
                </a:cubicBezTo>
                <a:cubicBezTo>
                  <a:pt x="4104824" y="370022"/>
                  <a:pt x="4000463" y="375368"/>
                  <a:pt x="3899983" y="387928"/>
                </a:cubicBezTo>
                <a:cubicBezTo>
                  <a:pt x="3840464" y="395368"/>
                  <a:pt x="3794605" y="401717"/>
                  <a:pt x="3733729" y="406400"/>
                </a:cubicBezTo>
                <a:cubicBezTo>
                  <a:pt x="3625845" y="414699"/>
                  <a:pt x="3498204" y="419815"/>
                  <a:pt x="3391983" y="424873"/>
                </a:cubicBezTo>
                <a:cubicBezTo>
                  <a:pt x="3206693" y="421310"/>
                  <a:pt x="2874433" y="423679"/>
                  <a:pt x="2662310" y="397164"/>
                </a:cubicBezTo>
                <a:cubicBezTo>
                  <a:pt x="2545232" y="382530"/>
                  <a:pt x="2612964" y="391435"/>
                  <a:pt x="2459110" y="369455"/>
                </a:cubicBezTo>
                <a:cubicBezTo>
                  <a:pt x="2437559" y="366376"/>
                  <a:pt x="2416162" y="361888"/>
                  <a:pt x="2394456" y="360218"/>
                </a:cubicBezTo>
                <a:lnTo>
                  <a:pt x="2274383" y="350982"/>
                </a:lnTo>
                <a:cubicBezTo>
                  <a:pt x="2086450" y="304000"/>
                  <a:pt x="2233156" y="337254"/>
                  <a:pt x="1766383" y="350982"/>
                </a:cubicBezTo>
                <a:cubicBezTo>
                  <a:pt x="1713976" y="352523"/>
                  <a:pt x="1661704" y="357139"/>
                  <a:pt x="1609365" y="360218"/>
                </a:cubicBezTo>
                <a:cubicBezTo>
                  <a:pt x="1593971" y="363297"/>
                  <a:pt x="1578811" y="367967"/>
                  <a:pt x="1563183" y="369455"/>
                </a:cubicBezTo>
                <a:cubicBezTo>
                  <a:pt x="1409595" y="384083"/>
                  <a:pt x="1460662" y="367607"/>
                  <a:pt x="1369220" y="387928"/>
                </a:cubicBezTo>
                <a:cubicBezTo>
                  <a:pt x="1345350" y="393233"/>
                  <a:pt x="1295283" y="406424"/>
                  <a:pt x="1276856" y="415637"/>
                </a:cubicBezTo>
                <a:cubicBezTo>
                  <a:pt x="1264541" y="421794"/>
                  <a:pt x="1252566" y="428685"/>
                  <a:pt x="1239910" y="434109"/>
                </a:cubicBezTo>
                <a:cubicBezTo>
                  <a:pt x="1230961" y="437944"/>
                  <a:pt x="1221150" y="439511"/>
                  <a:pt x="1212201" y="443346"/>
                </a:cubicBezTo>
                <a:cubicBezTo>
                  <a:pt x="1199546" y="448770"/>
                  <a:pt x="1188613" y="458479"/>
                  <a:pt x="1175256" y="461818"/>
                </a:cubicBezTo>
                <a:cubicBezTo>
                  <a:pt x="1151175" y="467838"/>
                  <a:pt x="1125938" y="467545"/>
                  <a:pt x="1101365" y="471055"/>
                </a:cubicBezTo>
                <a:cubicBezTo>
                  <a:pt x="966426" y="490332"/>
                  <a:pt x="1145906" y="474043"/>
                  <a:pt x="898165" y="489528"/>
                </a:cubicBezTo>
                <a:cubicBezTo>
                  <a:pt x="867377" y="495685"/>
                  <a:pt x="835587" y="498071"/>
                  <a:pt x="805801" y="508000"/>
                </a:cubicBezTo>
                <a:cubicBezTo>
                  <a:pt x="770451" y="519783"/>
                  <a:pt x="748340" y="528728"/>
                  <a:pt x="713438" y="535709"/>
                </a:cubicBezTo>
                <a:cubicBezTo>
                  <a:pt x="687055" y="540986"/>
                  <a:pt x="639064" y="546757"/>
                  <a:pt x="611838" y="554182"/>
                </a:cubicBezTo>
                <a:cubicBezTo>
                  <a:pt x="593052" y="559305"/>
                  <a:pt x="575627" y="569454"/>
                  <a:pt x="556420" y="572655"/>
                </a:cubicBezTo>
                <a:cubicBezTo>
                  <a:pt x="522450" y="578316"/>
                  <a:pt x="488405" y="583378"/>
                  <a:pt x="454820" y="591128"/>
                </a:cubicBezTo>
                <a:cubicBezTo>
                  <a:pt x="430082" y="596837"/>
                  <a:pt x="405014" y="601572"/>
                  <a:pt x="380929" y="609600"/>
                </a:cubicBezTo>
                <a:cubicBezTo>
                  <a:pt x="339960" y="623256"/>
                  <a:pt x="317894" y="629406"/>
                  <a:pt x="279329" y="646546"/>
                </a:cubicBezTo>
                <a:cubicBezTo>
                  <a:pt x="266747" y="652138"/>
                  <a:pt x="255275" y="660183"/>
                  <a:pt x="242383" y="665018"/>
                </a:cubicBezTo>
                <a:cubicBezTo>
                  <a:pt x="230497" y="669475"/>
                  <a:pt x="217324" y="669798"/>
                  <a:pt x="205438" y="674255"/>
                </a:cubicBezTo>
                <a:cubicBezTo>
                  <a:pt x="192546" y="679090"/>
                  <a:pt x="181148" y="687304"/>
                  <a:pt x="168492" y="692728"/>
                </a:cubicBezTo>
                <a:cubicBezTo>
                  <a:pt x="159543" y="696563"/>
                  <a:pt x="150019" y="698885"/>
                  <a:pt x="140783" y="701964"/>
                </a:cubicBezTo>
                <a:cubicBezTo>
                  <a:pt x="91337" y="734928"/>
                  <a:pt x="120923" y="712588"/>
                  <a:pt x="57656" y="775855"/>
                </a:cubicBezTo>
                <a:lnTo>
                  <a:pt x="29947" y="803564"/>
                </a:lnTo>
                <a:cubicBezTo>
                  <a:pt x="26868" y="812800"/>
                  <a:pt x="25064" y="822565"/>
                  <a:pt x="20710" y="831273"/>
                </a:cubicBezTo>
                <a:cubicBezTo>
                  <a:pt x="15746" y="841202"/>
                  <a:pt x="3535" y="847957"/>
                  <a:pt x="2238" y="858982"/>
                </a:cubicBezTo>
                <a:cubicBezTo>
                  <a:pt x="-2798" y="901790"/>
                  <a:pt x="2238" y="945188"/>
                  <a:pt x="2238" y="988291"/>
                </a:cubicBezTo>
              </a:path>
            </a:pathLst>
          </a:custGeom>
          <a:noFill/>
          <a:ln w="47625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356668" y="1265382"/>
            <a:ext cx="147005" cy="655782"/>
          </a:xfrm>
          <a:custGeom>
            <a:avLst/>
            <a:gdLst>
              <a:gd name="connsiteX0" fmla="*/ 2896 w 147005"/>
              <a:gd name="connsiteY0" fmla="*/ 0 h 655782"/>
              <a:gd name="connsiteX1" fmla="*/ 30605 w 147005"/>
              <a:gd name="connsiteY1" fmla="*/ 240145 h 655782"/>
              <a:gd name="connsiteX2" fmla="*/ 58314 w 147005"/>
              <a:gd name="connsiteY2" fmla="*/ 267854 h 655782"/>
              <a:gd name="connsiteX3" fmla="*/ 95259 w 147005"/>
              <a:gd name="connsiteY3" fmla="*/ 323273 h 655782"/>
              <a:gd name="connsiteX4" fmla="*/ 132205 w 147005"/>
              <a:gd name="connsiteY4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05" h="655782">
                <a:moveTo>
                  <a:pt x="2896" y="0"/>
                </a:moveTo>
                <a:cubicBezTo>
                  <a:pt x="5759" y="62989"/>
                  <a:pt x="-16770" y="173821"/>
                  <a:pt x="30605" y="240145"/>
                </a:cubicBezTo>
                <a:cubicBezTo>
                  <a:pt x="38197" y="250774"/>
                  <a:pt x="49078" y="258618"/>
                  <a:pt x="58314" y="267854"/>
                </a:cubicBezTo>
                <a:cubicBezTo>
                  <a:pt x="75977" y="320845"/>
                  <a:pt x="54901" y="271384"/>
                  <a:pt x="95259" y="323273"/>
                </a:cubicBezTo>
                <a:cubicBezTo>
                  <a:pt x="183440" y="436648"/>
                  <a:pt x="132205" y="435090"/>
                  <a:pt x="132205" y="655782"/>
                </a:cubicBezTo>
              </a:path>
            </a:pathLst>
          </a:custGeom>
          <a:noFill/>
          <a:ln w="381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581400" y="3522702"/>
            <a:ext cx="2724727" cy="1278870"/>
            <a:chOff x="3581400" y="3522702"/>
            <a:chExt cx="2724727" cy="1278870"/>
          </a:xfrm>
        </p:grpSpPr>
        <p:grpSp>
          <p:nvGrpSpPr>
            <p:cNvPr id="13" name="Group 12"/>
            <p:cNvGrpSpPr/>
            <p:nvPr/>
          </p:nvGrpSpPr>
          <p:grpSpPr>
            <a:xfrm>
              <a:off x="3581400" y="3522702"/>
              <a:ext cx="2438400" cy="381000"/>
              <a:chOff x="685800" y="3522702"/>
              <a:chExt cx="2438400" cy="381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85800" y="3522702"/>
                <a:ext cx="1219200" cy="381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05000" y="3522702"/>
                <a:ext cx="1219200" cy="381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867727" y="4420572"/>
              <a:ext cx="2438400" cy="381000"/>
              <a:chOff x="4231943" y="4191000"/>
              <a:chExt cx="2438400" cy="381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231943" y="4191000"/>
                <a:ext cx="1219200" cy="381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51143" y="4191000"/>
                <a:ext cx="1219200" cy="381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/>
            <p:cNvSpPr/>
            <p:nvPr/>
          </p:nvSpPr>
          <p:spPr>
            <a:xfrm>
              <a:off x="5125414" y="3953164"/>
              <a:ext cx="196074" cy="471054"/>
            </a:xfrm>
            <a:custGeom>
              <a:avLst/>
              <a:gdLst>
                <a:gd name="connsiteX0" fmla="*/ 19241 w 196074"/>
                <a:gd name="connsiteY0" fmla="*/ 0 h 471054"/>
                <a:gd name="connsiteX1" fmla="*/ 768 w 196074"/>
                <a:gd name="connsiteY1" fmla="*/ 46181 h 471054"/>
                <a:gd name="connsiteX2" fmla="*/ 10004 w 196074"/>
                <a:gd name="connsiteY2" fmla="*/ 147781 h 471054"/>
                <a:gd name="connsiteX3" fmla="*/ 37713 w 196074"/>
                <a:gd name="connsiteY3" fmla="*/ 175491 h 471054"/>
                <a:gd name="connsiteX4" fmla="*/ 83895 w 196074"/>
                <a:gd name="connsiteY4" fmla="*/ 230909 h 471054"/>
                <a:gd name="connsiteX5" fmla="*/ 139313 w 196074"/>
                <a:gd name="connsiteY5" fmla="*/ 277091 h 471054"/>
                <a:gd name="connsiteX6" fmla="*/ 176259 w 196074"/>
                <a:gd name="connsiteY6" fmla="*/ 332509 h 471054"/>
                <a:gd name="connsiteX7" fmla="*/ 194731 w 196074"/>
                <a:gd name="connsiteY7" fmla="*/ 471054 h 47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074" h="471054">
                  <a:moveTo>
                    <a:pt x="19241" y="0"/>
                  </a:moveTo>
                  <a:cubicBezTo>
                    <a:pt x="13083" y="15394"/>
                    <a:pt x="1802" y="29634"/>
                    <a:pt x="768" y="46181"/>
                  </a:cubicBezTo>
                  <a:cubicBezTo>
                    <a:pt x="-1353" y="80121"/>
                    <a:pt x="662" y="115083"/>
                    <a:pt x="10004" y="147781"/>
                  </a:cubicBezTo>
                  <a:cubicBezTo>
                    <a:pt x="13592" y="160341"/>
                    <a:pt x="29351" y="165456"/>
                    <a:pt x="37713" y="175491"/>
                  </a:cubicBezTo>
                  <a:cubicBezTo>
                    <a:pt x="70734" y="215117"/>
                    <a:pt x="39744" y="194117"/>
                    <a:pt x="83895" y="230909"/>
                  </a:cubicBezTo>
                  <a:cubicBezTo>
                    <a:pt x="161042" y="295197"/>
                    <a:pt x="58369" y="196144"/>
                    <a:pt x="139313" y="277091"/>
                  </a:cubicBezTo>
                  <a:cubicBezTo>
                    <a:pt x="169875" y="368769"/>
                    <a:pt x="118598" y="228718"/>
                    <a:pt x="176259" y="332509"/>
                  </a:cubicBezTo>
                  <a:cubicBezTo>
                    <a:pt x="203493" y="381531"/>
                    <a:pt x="194731" y="414964"/>
                    <a:pt x="194731" y="47105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615709" y="3943927"/>
              <a:ext cx="221673" cy="471055"/>
            </a:xfrm>
            <a:custGeom>
              <a:avLst/>
              <a:gdLst>
                <a:gd name="connsiteX0" fmla="*/ 0 w 221673"/>
                <a:gd name="connsiteY0" fmla="*/ 0 h 471055"/>
                <a:gd name="connsiteX1" fmla="*/ 18473 w 221673"/>
                <a:gd name="connsiteY1" fmla="*/ 83128 h 471055"/>
                <a:gd name="connsiteX2" fmla="*/ 27709 w 221673"/>
                <a:gd name="connsiteY2" fmla="*/ 110837 h 471055"/>
                <a:gd name="connsiteX3" fmla="*/ 46182 w 221673"/>
                <a:gd name="connsiteY3" fmla="*/ 147782 h 471055"/>
                <a:gd name="connsiteX4" fmla="*/ 73891 w 221673"/>
                <a:gd name="connsiteY4" fmla="*/ 175491 h 471055"/>
                <a:gd name="connsiteX5" fmla="*/ 110836 w 221673"/>
                <a:gd name="connsiteY5" fmla="*/ 230909 h 471055"/>
                <a:gd name="connsiteX6" fmla="*/ 166255 w 221673"/>
                <a:gd name="connsiteY6" fmla="*/ 267855 h 471055"/>
                <a:gd name="connsiteX7" fmla="*/ 184727 w 221673"/>
                <a:gd name="connsiteY7" fmla="*/ 304800 h 471055"/>
                <a:gd name="connsiteX8" fmla="*/ 221673 w 221673"/>
                <a:gd name="connsiteY8" fmla="*/ 387928 h 471055"/>
                <a:gd name="connsiteX9" fmla="*/ 221673 w 221673"/>
                <a:gd name="connsiteY9" fmla="*/ 471055 h 47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673" h="471055">
                  <a:moveTo>
                    <a:pt x="0" y="0"/>
                  </a:moveTo>
                  <a:cubicBezTo>
                    <a:pt x="6351" y="31756"/>
                    <a:pt x="9774" y="52682"/>
                    <a:pt x="18473" y="83128"/>
                  </a:cubicBezTo>
                  <a:cubicBezTo>
                    <a:pt x="21148" y="92489"/>
                    <a:pt x="23874" y="101888"/>
                    <a:pt x="27709" y="110837"/>
                  </a:cubicBezTo>
                  <a:cubicBezTo>
                    <a:pt x="33133" y="123492"/>
                    <a:pt x="38179" y="136578"/>
                    <a:pt x="46182" y="147782"/>
                  </a:cubicBezTo>
                  <a:cubicBezTo>
                    <a:pt x="53774" y="158411"/>
                    <a:pt x="65872" y="165180"/>
                    <a:pt x="73891" y="175491"/>
                  </a:cubicBezTo>
                  <a:cubicBezTo>
                    <a:pt x="87521" y="193016"/>
                    <a:pt x="92363" y="218594"/>
                    <a:pt x="110836" y="230909"/>
                  </a:cubicBezTo>
                  <a:lnTo>
                    <a:pt x="166255" y="267855"/>
                  </a:lnTo>
                  <a:cubicBezTo>
                    <a:pt x="172412" y="280170"/>
                    <a:pt x="177896" y="292846"/>
                    <a:pt x="184727" y="304800"/>
                  </a:cubicBezTo>
                  <a:cubicBezTo>
                    <a:pt x="201469" y="334099"/>
                    <a:pt x="221673" y="347609"/>
                    <a:pt x="221673" y="387928"/>
                  </a:cubicBezTo>
                  <a:lnTo>
                    <a:pt x="221673" y="47105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12607" y="39774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S-S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77000" y="22098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Dibasic residues (KR and RR) where the cleaving occurs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4599" y="286521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Proteases cleave the     protein into segments</a:t>
            </a:r>
          </a:p>
        </p:txBody>
      </p:sp>
    </p:spTree>
    <p:extLst>
      <p:ext uri="{BB962C8B-B14F-4D97-AF65-F5344CB8AC3E}">
        <p14:creationId xmlns:p14="http://schemas.microsoft.com/office/powerpoint/2010/main" val="132915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based on MSA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Functionally active chains A and B are more conserved than non active C</a:t>
            </a:r>
          </a:p>
          <a:p>
            <a:pPr lvl="1"/>
            <a:r>
              <a:rPr lang="en-US" dirty="0"/>
              <a:t>C peptide evolves at the rate of </a:t>
            </a:r>
            <a:r>
              <a:rPr lang="en-US" b="1" dirty="0">
                <a:solidFill>
                  <a:srgbClr val="FF0000"/>
                </a:solidFill>
              </a:rPr>
              <a:t>2.4x10</a:t>
            </a:r>
            <a:r>
              <a:rPr lang="en-US" b="1" baseline="30000" dirty="0">
                <a:solidFill>
                  <a:srgbClr val="FF0000"/>
                </a:solidFill>
              </a:rPr>
              <a:t>-9</a:t>
            </a:r>
            <a:r>
              <a:rPr lang="en-US" dirty="0"/>
              <a:t> mutations per amino acid site per year</a:t>
            </a:r>
          </a:p>
          <a:p>
            <a:pPr lvl="1"/>
            <a:r>
              <a:rPr lang="en-US" dirty="0"/>
              <a:t>A and B sites are </a:t>
            </a:r>
            <a:r>
              <a:rPr lang="en-US" b="1" dirty="0">
                <a:solidFill>
                  <a:srgbClr val="FF0000"/>
                </a:solidFill>
              </a:rPr>
              <a:t>0.4x10</a:t>
            </a:r>
            <a:r>
              <a:rPr lang="en-US" b="1" baseline="30000" dirty="0">
                <a:solidFill>
                  <a:srgbClr val="FF0000"/>
                </a:solidFill>
              </a:rPr>
              <a:t>-9</a:t>
            </a:r>
            <a:r>
              <a:rPr lang="en-US" dirty="0"/>
              <a:t> mutations per amino acid per year</a:t>
            </a:r>
          </a:p>
          <a:p>
            <a:pPr lvl="1"/>
            <a:r>
              <a:rPr lang="en-US" dirty="0"/>
              <a:t>About 6 fold difference</a:t>
            </a:r>
          </a:p>
        </p:txBody>
      </p:sp>
    </p:spTree>
    <p:extLst>
      <p:ext uri="{BB962C8B-B14F-4D97-AF65-F5344CB8AC3E}">
        <p14:creationId xmlns:p14="http://schemas.microsoft.com/office/powerpoint/2010/main" val="9295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using Insulin as an 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9"/>
          <a:stretch/>
        </p:blipFill>
        <p:spPr bwMode="auto">
          <a:xfrm>
            <a:off x="161925" y="3505200"/>
            <a:ext cx="8982075" cy="297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600200"/>
            <a:ext cx="8980487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1545" y="2858869"/>
            <a:ext cx="6663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Coypu: </a:t>
            </a:r>
            <a:r>
              <a:rPr lang="en-US" b="1" dirty="0" err="1">
                <a:solidFill>
                  <a:srgbClr val="FF0000"/>
                </a:solidFill>
              </a:rPr>
              <a:t>Myocastor</a:t>
            </a:r>
            <a:r>
              <a:rPr lang="en-US" b="1" dirty="0">
                <a:solidFill>
                  <a:srgbClr val="FF0000"/>
                </a:solidFill>
              </a:rPr>
              <a:t> coypus, P01330.1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Pig and Coypu insulin evolves much faster (~6 fold) than Human </a:t>
            </a:r>
          </a:p>
        </p:txBody>
      </p:sp>
    </p:spTree>
    <p:extLst>
      <p:ext uri="{BB962C8B-B14F-4D97-AF65-F5344CB8AC3E}">
        <p14:creationId xmlns:p14="http://schemas.microsoft.com/office/powerpoint/2010/main" val="50152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evolution of Pig and Coypu </a:t>
            </a:r>
          </a:p>
          <a:p>
            <a:pPr lvl="1"/>
            <a:r>
              <a:rPr lang="en-US" dirty="0"/>
              <a:t>do not bind to Zn ions but Human and Mouse do</a:t>
            </a:r>
          </a:p>
          <a:p>
            <a:pPr lvl="2"/>
            <a:r>
              <a:rPr lang="en-US" dirty="0"/>
              <a:t>So less constraint</a:t>
            </a:r>
          </a:p>
          <a:p>
            <a:pPr lvl="1"/>
            <a:r>
              <a:rPr lang="en-US" dirty="0"/>
              <a:t>Insulin from Coypu is less potent and mostly monomeric</a:t>
            </a:r>
          </a:p>
        </p:txBody>
      </p:sp>
    </p:spTree>
    <p:extLst>
      <p:ext uri="{BB962C8B-B14F-4D97-AF65-F5344CB8AC3E}">
        <p14:creationId xmlns:p14="http://schemas.microsoft.com/office/powerpoint/2010/main" val="308353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A7F45D-5BE0-4ECF-9641-D5B834200B5E}"/>
              </a:ext>
            </a:extLst>
          </p:cNvPr>
          <p:cNvSpPr/>
          <p:nvPr/>
        </p:nvSpPr>
        <p:spPr>
          <a:xfrm>
            <a:off x="94695" y="2362200"/>
            <a:ext cx="9067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A human immunodeficiency virus (HIV)-negative patient</a:t>
            </a:r>
            <a:r>
              <a:rPr lang="en-US" b="1" u="sng" dirty="0">
                <a:latin typeface="Garamond" panose="02020404030301010803" pitchFamily="18" charset="0"/>
              </a:rPr>
              <a:t> </a:t>
            </a:r>
            <a:r>
              <a:rPr lang="en-US" b="1" dirty="0">
                <a:latin typeface="Garamond" panose="02020404030301010803" pitchFamily="18" charset="0"/>
              </a:rPr>
              <a:t>with </a:t>
            </a:r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no risk </a:t>
            </a:r>
            <a:r>
              <a:rPr lang="en-US" b="1" dirty="0">
                <a:latin typeface="Garamond" panose="02020404030301010803" pitchFamily="18" charset="0"/>
              </a:rPr>
              <a:t>factor experienced HIV type 1 (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HIV-1</a:t>
            </a:r>
            <a:r>
              <a:rPr lang="en-US" b="1" dirty="0">
                <a:latin typeface="Garamond" panose="02020404030301010803" pitchFamily="18" charset="0"/>
              </a:rPr>
              <a:t>) </a:t>
            </a:r>
            <a:r>
              <a:rPr lang="en-US" b="1" u="sng" dirty="0">
                <a:highlight>
                  <a:srgbClr val="FFFF00"/>
                </a:highlight>
                <a:latin typeface="Garamond" panose="02020404030301010803" pitchFamily="18" charset="0"/>
              </a:rPr>
              <a:t>primary infection 4 weeks after being hospitalized</a:t>
            </a:r>
            <a:r>
              <a:rPr lang="en-US" b="1" dirty="0">
                <a:latin typeface="Garamond" panose="02020404030301010803" pitchFamily="18" charset="0"/>
              </a:rPr>
              <a:t> for surgery. Among the medical staff,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only two night shift nurses were identified as HIV-1 seropositiv</a:t>
            </a:r>
            <a:r>
              <a:rPr lang="en-US" b="1" dirty="0">
                <a:latin typeface="Garamond" panose="02020404030301010803" pitchFamily="18" charset="0"/>
              </a:rPr>
              <a:t>e. No exposure to blood was evidenced. To test the hypothesis of a possible nurse-to-patient transmission, phylogenetic analyses were conducted using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two HIV-1 genomic regions (</a:t>
            </a:r>
            <a:r>
              <a:rPr lang="en-US" b="1" i="1" dirty="0">
                <a:highlight>
                  <a:srgbClr val="FFFF00"/>
                </a:highlight>
                <a:latin typeface="Garamond" panose="02020404030301010803" pitchFamily="18" charset="0"/>
              </a:rPr>
              <a:t>pol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reverse transcriptase [RT] and </a:t>
            </a:r>
            <a:r>
              <a:rPr lang="en-US" b="1" i="1" dirty="0" err="1">
                <a:highlight>
                  <a:srgbClr val="FFFF00"/>
                </a:highlight>
                <a:latin typeface="Garamond" panose="02020404030301010803" pitchFamily="18" charset="0"/>
              </a:rPr>
              <a:t>env</a:t>
            </a:r>
            <a:r>
              <a:rPr lang="en-US" b="1" i="1" dirty="0">
                <a:highlight>
                  <a:srgbClr val="FFFF00"/>
                </a:highlight>
                <a:latin typeface="Garamond" panose="02020404030301010803" pitchFamily="18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C2C4), each compared </a:t>
            </a:r>
            <a:r>
              <a:rPr lang="en-US" b="1" dirty="0">
                <a:latin typeface="Garamond" panose="02020404030301010803" pitchFamily="18" charset="0"/>
              </a:rPr>
              <a:t>with reference strains and large 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local control sets (57 RT and 41 C2C4 local controls). </a:t>
            </a:r>
            <a:r>
              <a:rPr lang="en-US" b="1" dirty="0">
                <a:latin typeface="Garamond" panose="02020404030301010803" pitchFamily="18" charset="0"/>
              </a:rPr>
              <a:t>Extensive analyses using multiple methodologies allowed us to test the robustness of phylogeny inference and to assess transmission hypotheses. 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Results allow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us to unambiguously exclude one HIV-positive nurse 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and strongly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suggest the other HIV-positive nurse</a:t>
            </a:r>
            <a:r>
              <a:rPr lang="en-US" b="1" dirty="0">
                <a:highlight>
                  <a:srgbClr val="FFFF00"/>
                </a:highlight>
                <a:latin typeface="Garamond" panose="02020404030301010803" pitchFamily="18" charset="0"/>
              </a:rPr>
              <a:t> as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Garamond" panose="02020404030301010803" pitchFamily="18" charset="0"/>
              </a:rPr>
              <a:t>the source of infection of the patient.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83A12-4567-454E-BCEA-537EDA626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" t="22524" r="15251" b="53772"/>
          <a:stretch/>
        </p:blipFill>
        <p:spPr>
          <a:xfrm>
            <a:off x="152400" y="228600"/>
            <a:ext cx="8686800" cy="144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2AD9D-5ABE-454D-B509-2A4ACBD3C63E}"/>
              </a:ext>
            </a:extLst>
          </p:cNvPr>
          <p:cNvSpPr txBox="1"/>
          <p:nvPr/>
        </p:nvSpPr>
        <p:spPr>
          <a:xfrm>
            <a:off x="5791200" y="1828800"/>
            <a:ext cx="33528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Seropositive: Test of Blood Serum</a:t>
            </a:r>
          </a:p>
        </p:txBody>
      </p:sp>
    </p:spTree>
    <p:extLst>
      <p:ext uri="{BB962C8B-B14F-4D97-AF65-F5344CB8AC3E}">
        <p14:creationId xmlns:p14="http://schemas.microsoft.com/office/powerpoint/2010/main" val="3800499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Even a couple of AA changes can modify the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49969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 7.4 from Pevsner III Edition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95022"/>
            <a:ext cx="70389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51816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Only 2 changes between Vasopressin and Oxytocin but they both have vastly different function. </a:t>
            </a:r>
          </a:p>
        </p:txBody>
      </p:sp>
    </p:spTree>
    <p:extLst>
      <p:ext uri="{BB962C8B-B14F-4D97-AF65-F5344CB8AC3E}">
        <p14:creationId xmlns:p14="http://schemas.microsoft.com/office/powerpoint/2010/main" val="2639127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structures of Hemoglobin and myoglobin (similar sequence and structures; oxygen carriers) indicated that there is a relationship between sequence similarity and fold </a:t>
            </a:r>
          </a:p>
          <a:p>
            <a:r>
              <a:rPr lang="en-US" dirty="0"/>
              <a:t>Oxytocin example also showed that small differences can in some cases cause difference in function</a:t>
            </a:r>
          </a:p>
        </p:txBody>
      </p:sp>
    </p:spTree>
    <p:extLst>
      <p:ext uri="{BB962C8B-B14F-4D97-AF65-F5344CB8AC3E}">
        <p14:creationId xmlns:p14="http://schemas.microsoft.com/office/powerpoint/2010/main" val="1092751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Evolution and Clocks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Molecular Clock Hypothesis</a:t>
            </a:r>
          </a:p>
        </p:txBody>
      </p:sp>
    </p:spTree>
    <p:extLst>
      <p:ext uri="{BB962C8B-B14F-4D97-AF65-F5344CB8AC3E}">
        <p14:creationId xmlns:p14="http://schemas.microsoft.com/office/powerpoint/2010/main" val="2278583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763000" cy="6705600"/>
          </a:xfrm>
        </p:spPr>
        <p:txBody>
          <a:bodyPr/>
          <a:lstStyle/>
          <a:p>
            <a:pPr lvl="1"/>
            <a:r>
              <a:rPr lang="en-US" dirty="0"/>
              <a:t>Some proteins evolve slowly (Cytochrome c) and some proteins evolve faster (</a:t>
            </a:r>
            <a:r>
              <a:rPr lang="en-US" dirty="0" err="1"/>
              <a:t>fibrinopeptide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One hypothesis states that for every given gene (or protein), the </a:t>
            </a:r>
            <a:r>
              <a:rPr lang="en-US" b="1" dirty="0">
                <a:solidFill>
                  <a:srgbClr val="FF0000"/>
                </a:solidFill>
              </a:rPr>
              <a:t>rate of molecular evolution </a:t>
            </a:r>
            <a:r>
              <a:rPr lang="en-US" dirty="0"/>
              <a:t>is approximately constant. (</a:t>
            </a:r>
            <a:r>
              <a:rPr lang="en-US" dirty="0">
                <a:solidFill>
                  <a:srgbClr val="FF0000"/>
                </a:solidFill>
              </a:rPr>
              <a:t>Molecular Clock Hypothesis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Zuckerkandl</a:t>
            </a:r>
            <a:r>
              <a:rPr lang="en-US" dirty="0"/>
              <a:t> and Pauling, Emanuel </a:t>
            </a:r>
            <a:r>
              <a:rPr lang="en-US" dirty="0" err="1"/>
              <a:t>Margoliash</a:t>
            </a:r>
            <a:r>
              <a:rPr lang="en-US" dirty="0"/>
              <a:t>(1962)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Human </a:t>
            </a:r>
            <a:r>
              <a:rPr lang="en-US" dirty="0" err="1"/>
              <a:t>globins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Beta and Delta (6 aa differences)</a:t>
            </a:r>
          </a:p>
          <a:p>
            <a:pPr lvl="2"/>
            <a:r>
              <a:rPr lang="en-US" dirty="0"/>
              <a:t>Beta and Gamma (36 aa diff.)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Human vs Gorilla both </a:t>
            </a:r>
            <a:r>
              <a:rPr lang="el-GR" dirty="0"/>
              <a:t>α</a:t>
            </a:r>
            <a:r>
              <a:rPr lang="en-US" dirty="0"/>
              <a:t> and </a:t>
            </a:r>
            <a:r>
              <a:rPr lang="el-GR" dirty="0"/>
              <a:t>β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globins</a:t>
            </a:r>
            <a:r>
              <a:rPr lang="en-US" dirty="0"/>
              <a:t> (2 or 1 diff. respectively)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54735"/>
              </p:ext>
            </p:extLst>
          </p:nvPr>
        </p:nvGraphicFramePr>
        <p:xfrm>
          <a:off x="5867400" y="3494964"/>
          <a:ext cx="304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28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229600" cy="6096000"/>
          </a:xfrm>
        </p:spPr>
        <p:txBody>
          <a:bodyPr/>
          <a:lstStyle/>
          <a:p>
            <a:r>
              <a:rPr lang="en-US" dirty="0"/>
              <a:t>human </a:t>
            </a:r>
            <a:r>
              <a:rPr lang="en-US" dirty="0" err="1"/>
              <a:t>globins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β</a:t>
            </a:r>
            <a:r>
              <a:rPr lang="en-US" dirty="0"/>
              <a:t> and </a:t>
            </a:r>
            <a:r>
              <a:rPr lang="el-GR" dirty="0"/>
              <a:t>δ </a:t>
            </a:r>
            <a:r>
              <a:rPr lang="en-US" dirty="0"/>
              <a:t>  (~ 6  differences) </a:t>
            </a:r>
          </a:p>
          <a:p>
            <a:pPr lvl="1"/>
            <a:r>
              <a:rPr lang="el-GR" dirty="0"/>
              <a:t>β </a:t>
            </a:r>
            <a:r>
              <a:rPr lang="en-US" dirty="0"/>
              <a:t> and </a:t>
            </a:r>
            <a:r>
              <a:rPr lang="el-GR" dirty="0"/>
              <a:t>γ </a:t>
            </a:r>
            <a:r>
              <a:rPr lang="en-US" dirty="0"/>
              <a:t> (~ 36 differences) </a:t>
            </a:r>
          </a:p>
          <a:p>
            <a:pPr lvl="1"/>
            <a:r>
              <a:rPr lang="el-GR" dirty="0"/>
              <a:t>β </a:t>
            </a:r>
            <a:r>
              <a:rPr lang="en-US" dirty="0"/>
              <a:t> and </a:t>
            </a:r>
            <a:r>
              <a:rPr lang="el-GR" dirty="0"/>
              <a:t>α</a:t>
            </a:r>
            <a:r>
              <a:rPr lang="en-US" dirty="0"/>
              <a:t> (~ 78 differences) </a:t>
            </a:r>
          </a:p>
          <a:p>
            <a:pPr lvl="1"/>
            <a:r>
              <a:rPr lang="el-GR" dirty="0"/>
              <a:t>α </a:t>
            </a:r>
            <a:r>
              <a:rPr lang="en-US" dirty="0"/>
              <a:t> and </a:t>
            </a:r>
            <a:r>
              <a:rPr lang="el-GR" dirty="0"/>
              <a:t>γ </a:t>
            </a:r>
            <a:r>
              <a:rPr lang="en-US" dirty="0"/>
              <a:t> (~ 83 differences). </a:t>
            </a:r>
          </a:p>
          <a:p>
            <a:r>
              <a:rPr lang="en-US" dirty="0"/>
              <a:t>Human and Gorilla </a:t>
            </a:r>
          </a:p>
          <a:p>
            <a:pPr lvl="1"/>
            <a:r>
              <a:rPr lang="el-GR" dirty="0"/>
              <a:t>α</a:t>
            </a:r>
            <a:r>
              <a:rPr lang="en-US" dirty="0"/>
              <a:t>/</a:t>
            </a:r>
            <a:r>
              <a:rPr lang="el-GR" dirty="0"/>
              <a:t>β </a:t>
            </a:r>
            <a:r>
              <a:rPr lang="en-US" dirty="0"/>
              <a:t> 2/1 differences</a:t>
            </a:r>
          </a:p>
          <a:p>
            <a:r>
              <a:rPr lang="en-US" dirty="0"/>
              <a:t>Fossil evidence</a:t>
            </a:r>
          </a:p>
          <a:p>
            <a:pPr lvl="1"/>
            <a:r>
              <a:rPr lang="en-US" dirty="0"/>
              <a:t>Human and Gorillas common ancestor ~ 11MYA million years ago</a:t>
            </a:r>
          </a:p>
          <a:p>
            <a:pPr lvl="1"/>
            <a:r>
              <a:rPr lang="en-US" dirty="0"/>
              <a:t>Based on this they estimated common ancestor to all the different </a:t>
            </a:r>
            <a:r>
              <a:rPr lang="en-US" dirty="0" err="1"/>
              <a:t>globins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229600" cy="6096000"/>
          </a:xfrm>
        </p:spPr>
        <p:txBody>
          <a:bodyPr/>
          <a:lstStyle/>
          <a:p>
            <a:r>
              <a:rPr lang="en-US" dirty="0"/>
              <a:t>human </a:t>
            </a:r>
            <a:r>
              <a:rPr lang="en-US" dirty="0" err="1"/>
              <a:t>globins</a:t>
            </a:r>
            <a:r>
              <a:rPr lang="en-US" dirty="0"/>
              <a:t> (common ancestor)</a:t>
            </a:r>
          </a:p>
          <a:p>
            <a:pPr lvl="1"/>
            <a:r>
              <a:rPr lang="el-GR" dirty="0"/>
              <a:t>β</a:t>
            </a:r>
            <a:r>
              <a:rPr lang="en-US" dirty="0"/>
              <a:t> and </a:t>
            </a:r>
            <a:r>
              <a:rPr lang="el-GR" dirty="0"/>
              <a:t>δ </a:t>
            </a:r>
            <a:r>
              <a:rPr lang="en-US" dirty="0"/>
              <a:t>  (~ 6  differences) -    </a:t>
            </a:r>
            <a:r>
              <a:rPr lang="en-US" dirty="0">
                <a:solidFill>
                  <a:srgbClr val="FF0000"/>
                </a:solidFill>
              </a:rPr>
              <a:t>44 MYA</a:t>
            </a:r>
          </a:p>
          <a:p>
            <a:pPr lvl="1"/>
            <a:r>
              <a:rPr lang="el-GR" dirty="0"/>
              <a:t>β </a:t>
            </a:r>
            <a:r>
              <a:rPr lang="en-US" dirty="0"/>
              <a:t> and </a:t>
            </a:r>
            <a:r>
              <a:rPr lang="el-GR" dirty="0"/>
              <a:t>γ </a:t>
            </a:r>
            <a:r>
              <a:rPr lang="en-US" dirty="0"/>
              <a:t> (~ 36 differences) -  </a:t>
            </a:r>
            <a:r>
              <a:rPr lang="en-US" dirty="0">
                <a:solidFill>
                  <a:srgbClr val="FF0000"/>
                </a:solidFill>
              </a:rPr>
              <a:t>260 MYA</a:t>
            </a:r>
          </a:p>
          <a:p>
            <a:pPr lvl="1"/>
            <a:r>
              <a:rPr lang="el-GR" dirty="0"/>
              <a:t>β </a:t>
            </a:r>
            <a:r>
              <a:rPr lang="en-US" dirty="0"/>
              <a:t> and </a:t>
            </a:r>
            <a:r>
              <a:rPr lang="el-GR" dirty="0"/>
              <a:t>α</a:t>
            </a:r>
            <a:r>
              <a:rPr lang="en-US" dirty="0"/>
              <a:t> (~ 78 differences) -  </a:t>
            </a:r>
            <a:r>
              <a:rPr lang="en-US" dirty="0">
                <a:solidFill>
                  <a:srgbClr val="FF0000"/>
                </a:solidFill>
              </a:rPr>
              <a:t>565 MYA</a:t>
            </a:r>
          </a:p>
          <a:p>
            <a:pPr lvl="1"/>
            <a:r>
              <a:rPr lang="el-GR" dirty="0"/>
              <a:t>α </a:t>
            </a:r>
            <a:r>
              <a:rPr lang="en-US" dirty="0"/>
              <a:t> and </a:t>
            </a:r>
            <a:r>
              <a:rPr lang="el-GR" dirty="0"/>
              <a:t>γ </a:t>
            </a:r>
            <a:r>
              <a:rPr lang="en-US" dirty="0"/>
              <a:t> (~ 83 differences) - </a:t>
            </a:r>
            <a:r>
              <a:rPr lang="en-US" dirty="0">
                <a:solidFill>
                  <a:srgbClr val="FF0000"/>
                </a:solidFill>
              </a:rPr>
              <a:t>600 MYA</a:t>
            </a:r>
          </a:p>
          <a:p>
            <a:r>
              <a:rPr lang="en-US" dirty="0"/>
              <a:t>Human and Gorilla </a:t>
            </a:r>
          </a:p>
          <a:p>
            <a:pPr lvl="1"/>
            <a:r>
              <a:rPr lang="el-GR" dirty="0"/>
              <a:t>α</a:t>
            </a:r>
            <a:r>
              <a:rPr lang="en-US" dirty="0"/>
              <a:t>/</a:t>
            </a:r>
            <a:r>
              <a:rPr lang="el-GR" dirty="0"/>
              <a:t> α </a:t>
            </a:r>
            <a:r>
              <a:rPr lang="en-US" dirty="0"/>
              <a:t> 2/1 differences</a:t>
            </a:r>
          </a:p>
          <a:p>
            <a:r>
              <a:rPr lang="en-US" dirty="0"/>
              <a:t>Fossil evidence</a:t>
            </a:r>
          </a:p>
          <a:p>
            <a:pPr lvl="1"/>
            <a:r>
              <a:rPr lang="en-US" dirty="0"/>
              <a:t>Human and Gorillas common ancestor ~ 11MYA million years ago</a:t>
            </a:r>
          </a:p>
          <a:p>
            <a:pPr lvl="1"/>
            <a:r>
              <a:rPr lang="en-US" dirty="0"/>
              <a:t>Based on this scientists estimated common ancestor to all the different </a:t>
            </a:r>
            <a:r>
              <a:rPr lang="en-US" dirty="0" err="1"/>
              <a:t>globins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8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Since the number of effective mutational events are higher since the divergence had occurred. We need a correction formula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5410200"/>
            <a:ext cx="85344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Constant rate assumption by Pauling, Emanuel </a:t>
            </a:r>
            <a:r>
              <a:rPr lang="en-US" dirty="0" err="1"/>
              <a:t>Margoliash</a:t>
            </a:r>
            <a:r>
              <a:rPr lang="en-US" dirty="0"/>
              <a:t> and </a:t>
            </a:r>
            <a:r>
              <a:rPr lang="en-US" dirty="0" err="1"/>
              <a:t>Zuckerkandl</a:t>
            </a:r>
            <a:r>
              <a:rPr lang="en-US" dirty="0"/>
              <a:t> have to be modified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37E41-9B09-4B65-B107-AEF2D67AC8F1}"/>
              </a:ext>
            </a:extLst>
          </p:cNvPr>
          <p:cNvSpPr txBox="1"/>
          <p:nvPr/>
        </p:nvSpPr>
        <p:spPr>
          <a:xfrm>
            <a:off x="0" y="0"/>
            <a:ext cx="50292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Evolution = mutation with selection = Substitutions</a:t>
            </a:r>
          </a:p>
        </p:txBody>
      </p:sp>
    </p:spTree>
    <p:extLst>
      <p:ext uri="{BB962C8B-B14F-4D97-AF65-F5344CB8AC3E}">
        <p14:creationId xmlns:p14="http://schemas.microsoft.com/office/powerpoint/2010/main" val="19492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530568"/>
            <a:ext cx="8229600" cy="4525963"/>
          </a:xfrm>
        </p:spPr>
        <p:txBody>
          <a:bodyPr/>
          <a:lstStyle/>
          <a:p>
            <a:r>
              <a:rPr lang="en-US" dirty="0"/>
              <a:t>m </a:t>
            </a:r>
          </a:p>
          <a:p>
            <a:pPr lvl="1"/>
            <a:r>
              <a:rPr lang="en-US" dirty="0"/>
              <a:t>the total number of amino acid changes which have occurred in a 100-amino acid segment of a protein </a:t>
            </a:r>
          </a:p>
          <a:p>
            <a:r>
              <a:rPr lang="en-US" dirty="0"/>
              <a:t>n </a:t>
            </a:r>
          </a:p>
          <a:p>
            <a:pPr lvl="1"/>
            <a:r>
              <a:rPr lang="en-US" dirty="0"/>
              <a:t>The observed number of amino acid changes per 100 residues.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"/>
            <a:ext cx="3148983" cy="117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7137" y="731719"/>
            <a:ext cx="2590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Richard Dickerson (</a:t>
            </a:r>
            <a:r>
              <a:rPr lang="en-US" b="1" dirty="0">
                <a:solidFill>
                  <a:schemeClr val="bg1"/>
                </a:solidFill>
              </a:rPr>
              <a:t>1971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5410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PAM Matrices section: </a:t>
            </a:r>
            <a:r>
              <a:rPr lang="en-US" b="1" dirty="0" err="1">
                <a:solidFill>
                  <a:srgbClr val="C00000"/>
                </a:solidFill>
              </a:rPr>
              <a:t>Dayhoff</a:t>
            </a:r>
            <a:r>
              <a:rPr lang="en-US" b="1" dirty="0">
                <a:solidFill>
                  <a:srgbClr val="C00000"/>
                </a:solidFill>
              </a:rPr>
              <a:t> et all theory states that two proteins of length 100 that share 50% amino acid identity have sustained an average of 80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CEBEE-2ED9-44D5-A652-52D1DE73F89D}"/>
              </a:ext>
            </a:extLst>
          </p:cNvPr>
          <p:cNvSpPr txBox="1"/>
          <p:nvPr/>
        </p:nvSpPr>
        <p:spPr>
          <a:xfrm>
            <a:off x="76200" y="76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  = 60% </a:t>
            </a:r>
          </a:p>
          <a:p>
            <a:r>
              <a:rPr lang="en-US" dirty="0"/>
              <a:t>n = ~ 45%</a:t>
            </a:r>
          </a:p>
        </p:txBody>
      </p:sp>
    </p:spTree>
    <p:extLst>
      <p:ext uri="{BB962C8B-B14F-4D97-AF65-F5344CB8AC3E}">
        <p14:creationId xmlns:p14="http://schemas.microsoft.com/office/powerpoint/2010/main" val="689720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9"/>
            <a:ext cx="5903024" cy="633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9148" y="1600200"/>
            <a:ext cx="247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Amino acid substitution rate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4758" y="24384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Arrows indicate speciation identified using fossil evidence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35052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compare two proteins and estimate the divergence. But, this is not accurate because of multiple substitutions may occur in a site. So, to accurately predict, Dickerson used a correction formula for estimation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429976"/>
              </p:ext>
            </p:extLst>
          </p:nvPr>
        </p:nvGraphicFramePr>
        <p:xfrm>
          <a:off x="6705600" y="5943600"/>
          <a:ext cx="1836174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" name="Equation" r:id="rId4" imgW="1054080" imgH="393480" progId="Equation.3">
                  <p:embed/>
                </p:oleObj>
              </mc:Choice>
              <mc:Fallback>
                <p:oleObj name="Equation" r:id="rId4" imgW="1054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5943600"/>
                        <a:ext cx="1836174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949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36581"/>
            <a:ext cx="6553200" cy="65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53200" y="1676400"/>
            <a:ext cx="2514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Rates of amino acid substitutions per amino acid site per 109 years (</a:t>
            </a:r>
            <a:r>
              <a:rPr lang="el-GR" dirty="0"/>
              <a:t>λ × 109) </a:t>
            </a:r>
            <a:r>
              <a:rPr lang="en-US" dirty="0"/>
              <a:t>in various proteins</a:t>
            </a:r>
          </a:p>
          <a:p>
            <a:endParaRPr lang="en-US" dirty="0"/>
          </a:p>
          <a:p>
            <a:r>
              <a:rPr lang="en-US" dirty="0"/>
              <a:t>Table 7.1 from Book</a:t>
            </a:r>
          </a:p>
        </p:txBody>
      </p:sp>
    </p:spTree>
    <p:extLst>
      <p:ext uri="{BB962C8B-B14F-4D97-AF65-F5344CB8AC3E}">
        <p14:creationId xmlns:p14="http://schemas.microsoft.com/office/powerpoint/2010/main" val="183919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186B3-2AAA-49DE-ADAA-99FC1A958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11481" r="16666"/>
          <a:stretch/>
        </p:blipFill>
        <p:spPr>
          <a:xfrm>
            <a:off x="0" y="762000"/>
            <a:ext cx="8302293" cy="53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645278-5244-4C53-B940-7A2FB093FFE8}"/>
              </a:ext>
            </a:extLst>
          </p:cNvPr>
          <p:cNvSpPr txBox="1"/>
          <p:nvPr/>
        </p:nvSpPr>
        <p:spPr>
          <a:xfrm>
            <a:off x="1981200" y="914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Contact with patient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D3486-C85D-4DA5-92C5-C1914F2FB582}"/>
              </a:ext>
            </a:extLst>
          </p:cNvPr>
          <p:cNvSpPr txBox="1"/>
          <p:nvPr/>
        </p:nvSpPr>
        <p:spPr>
          <a:xfrm>
            <a:off x="-76200" y="14478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</a:rPr>
              <a:t>HIV-1 </a:t>
            </a:r>
            <a:r>
              <a:rPr lang="en-US" sz="1400" b="1" dirty="0" err="1">
                <a:solidFill>
                  <a:srgbClr val="0033CC"/>
                </a:solidFill>
              </a:rPr>
              <a:t>seropositivity</a:t>
            </a:r>
            <a:endParaRPr lang="en-US" sz="1400" b="1" dirty="0">
              <a:solidFill>
                <a:srgbClr val="0033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32791-B549-4E30-B8AC-A64E3F0C933D}"/>
              </a:ext>
            </a:extLst>
          </p:cNvPr>
          <p:cNvSpPr txBox="1"/>
          <p:nvPr/>
        </p:nvSpPr>
        <p:spPr>
          <a:xfrm>
            <a:off x="3657600" y="31646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Plasma samples (JV44 and JV27) and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                              (JV32 and JV48)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AC2C0-F1B4-4AE0-9B20-48E0AC79509A}"/>
              </a:ext>
            </a:extLst>
          </p:cNvPr>
          <p:cNvSpPr txBox="1"/>
          <p:nvPr/>
        </p:nvSpPr>
        <p:spPr>
          <a:xfrm>
            <a:off x="4724400" y="316006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33CC"/>
                </a:solidFill>
              </a:rPr>
              <a:t>P: Lymphocyte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26F6C-3D3F-4D82-BDD7-79441A4996EA}"/>
              </a:ext>
            </a:extLst>
          </p:cNvPr>
          <p:cNvSpPr txBox="1"/>
          <p:nvPr/>
        </p:nvSpPr>
        <p:spPr>
          <a:xfrm>
            <a:off x="5791200" y="1078468"/>
            <a:ext cx="235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33CC"/>
                </a:solidFill>
              </a:rPr>
              <a:t>Log(# copies/mL)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AAE9B-6E55-4042-8BB0-426F03846C54}"/>
              </a:ext>
            </a:extLst>
          </p:cNvPr>
          <p:cNvSpPr/>
          <p:nvPr/>
        </p:nvSpPr>
        <p:spPr>
          <a:xfrm>
            <a:off x="7162800" y="1447800"/>
            <a:ext cx="1908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Viral loads tests tells you how much virus is in a mL of blood (or another body fluid being measured).</a:t>
            </a:r>
          </a:p>
          <a:p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~ 599 copies of virus</a:t>
            </a:r>
          </a:p>
          <a:p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Log(599)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90720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proceed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4525963"/>
          </a:xfrm>
        </p:spPr>
        <p:txBody>
          <a:bodyPr/>
          <a:lstStyle/>
          <a:p>
            <a:r>
              <a:rPr lang="en-US" dirty="0"/>
              <a:t>We have to understand what is a substitution and what is mutation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Mutation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biochemical process that reflects the change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Polymerase copies DNA at a </a:t>
            </a:r>
            <a:r>
              <a:rPr lang="en-US" u="sng" dirty="0">
                <a:solidFill>
                  <a:srgbClr val="7030A0"/>
                </a:solidFill>
              </a:rPr>
              <a:t>particular mutation rate</a:t>
            </a:r>
            <a:br>
              <a:rPr lang="en-US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Substitution 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is the observed change that we see in the sequences</a:t>
            </a:r>
          </a:p>
          <a:p>
            <a:pPr lvl="2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 comparing different histone sequences</a:t>
            </a:r>
          </a:p>
          <a:p>
            <a:pPr marL="457200" lvl="1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0018"/>
            <a:ext cx="612269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53200" y="1680983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Histones undergo substitution slowly but not mutating slowly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6248400"/>
            <a:ext cx="792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of aa sub per year per 10</a:t>
            </a:r>
            <a:r>
              <a:rPr lang="en-US" baseline="30000" dirty="0"/>
              <a:t>9</a:t>
            </a:r>
            <a:r>
              <a:rPr lang="en-US" dirty="0"/>
              <a:t> years ( </a:t>
            </a:r>
            <a:r>
              <a:rPr lang="el-GR" dirty="0"/>
              <a:t>λ</a:t>
            </a:r>
            <a:r>
              <a:rPr lang="en-US" dirty="0"/>
              <a:t> x 10</a:t>
            </a:r>
            <a:r>
              <a:rPr lang="en-US" baseline="30000" dirty="0"/>
              <a:t>9</a:t>
            </a:r>
            <a:r>
              <a:rPr lang="en-US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0345" y="4953000"/>
            <a:ext cx="3125498" cy="1173018"/>
          </a:xfrm>
          <a:prstGeom prst="rect">
            <a:avLst/>
          </a:prstGeom>
          <a:solidFill>
            <a:schemeClr val="accent6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3200" y="3023794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Substitution is mutation with selection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92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substitutions get fixed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Observed substitutions that are fixed in the population depends on both </a:t>
            </a:r>
            <a:r>
              <a:rPr lang="en-US" u="sng" dirty="0">
                <a:solidFill>
                  <a:srgbClr val="92D050"/>
                </a:solidFill>
              </a:rPr>
              <a:t>mutation and selection </a:t>
            </a:r>
          </a:p>
          <a:p>
            <a:r>
              <a:rPr lang="en-US" dirty="0"/>
              <a:t>Key take-home message is if the sequences evolve at a constant rate, this information can be used to estimate the time (ex divergence)</a:t>
            </a:r>
          </a:p>
          <a:p>
            <a:pPr lvl="1"/>
            <a:r>
              <a:rPr lang="en-US" dirty="0"/>
              <a:t>Like the radioactive decay etc.</a:t>
            </a:r>
          </a:p>
        </p:txBody>
      </p:sp>
    </p:spTree>
    <p:extLst>
      <p:ext uri="{BB962C8B-B14F-4D97-AF65-F5344CB8AC3E}">
        <p14:creationId xmlns:p14="http://schemas.microsoft.com/office/powerpoint/2010/main" val="78772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clock is still useful </a:t>
            </a:r>
          </a:p>
          <a:p>
            <a:r>
              <a:rPr lang="en-US" dirty="0"/>
              <a:t>Here are some cases where it fails</a:t>
            </a:r>
          </a:p>
          <a:p>
            <a:pPr lvl="1"/>
            <a:r>
              <a:rPr lang="en-US" dirty="0"/>
              <a:t>Doesn’t apply to all proteins</a:t>
            </a:r>
          </a:p>
          <a:p>
            <a:pPr lvl="1"/>
            <a:r>
              <a:rPr lang="en-US" dirty="0"/>
              <a:t>Viruses have rapid evolution and different from proteins</a:t>
            </a:r>
          </a:p>
          <a:p>
            <a:pPr lvl="1"/>
            <a:r>
              <a:rPr lang="en-US" dirty="0"/>
              <a:t>As long as the gene is functional the constant rate is applicable</a:t>
            </a:r>
          </a:p>
          <a:p>
            <a:pPr lvl="2"/>
            <a:r>
              <a:rPr lang="en-US" dirty="0"/>
              <a:t>When gene </a:t>
            </a:r>
            <a:r>
              <a:rPr lang="en-US" dirty="0">
                <a:sym typeface="Wingdings" panose="05000000000000000000" pitchFamily="2" charset="2"/>
              </a:rPr>
              <a:t> non-functional or duplication the rate changes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76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44" y="3962400"/>
            <a:ext cx="381000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the evolution rates?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38" y="1524000"/>
            <a:ext cx="8229600" cy="4525963"/>
          </a:xfrm>
        </p:spPr>
        <p:txBody>
          <a:bodyPr/>
          <a:lstStyle/>
          <a:p>
            <a:r>
              <a:rPr lang="en-US" dirty="0"/>
              <a:t>Tajima (1993) introduced a test for whether DNA or protein sequences in two lineages (such as human and chimpanzee) undergo evolution at equal rates. </a:t>
            </a:r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Rate1 = Rate2 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Not so </a:t>
            </a:r>
          </a:p>
          <a:p>
            <a:r>
              <a:rPr lang="en-US" dirty="0" err="1"/>
              <a:t>Chisq</a:t>
            </a:r>
            <a:r>
              <a:rPr lang="en-US" dirty="0"/>
              <a:t> test at p = 0.05 significance </a:t>
            </a:r>
          </a:p>
        </p:txBody>
      </p:sp>
    </p:spTree>
    <p:extLst>
      <p:ext uri="{BB962C8B-B14F-4D97-AF65-F5344CB8AC3E}">
        <p14:creationId xmlns:p14="http://schemas.microsoft.com/office/powerpoint/2010/main" val="1822181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Chisq</a:t>
            </a:r>
            <a:r>
              <a:rPr lang="en-US" dirty="0"/>
              <a:t>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Chisq</a:t>
            </a:r>
            <a:r>
              <a:rPr lang="en-US" dirty="0"/>
              <a:t> Goodness of fit</a:t>
            </a:r>
          </a:p>
          <a:p>
            <a:pPr lvl="1"/>
            <a:r>
              <a:rPr lang="en-US" dirty="0"/>
              <a:t>Compares 	</a:t>
            </a:r>
          </a:p>
          <a:p>
            <a:pPr lvl="2"/>
            <a:r>
              <a:rPr lang="en-US" dirty="0"/>
              <a:t>What is observed (# of substitutions)?</a:t>
            </a:r>
          </a:p>
          <a:p>
            <a:pPr marL="914400" lvl="2" indent="0">
              <a:buNone/>
            </a:pPr>
            <a:r>
              <a:rPr lang="en-US" b="1" dirty="0"/>
              <a:t>   WITH</a:t>
            </a:r>
          </a:p>
          <a:p>
            <a:pPr lvl="2"/>
            <a:r>
              <a:rPr lang="en-US" dirty="0"/>
              <a:t>What is expected? </a:t>
            </a:r>
          </a:p>
          <a:p>
            <a:pPr lvl="3"/>
            <a:r>
              <a:rPr lang="en-US" dirty="0"/>
              <a:t>Comes from </a:t>
            </a:r>
            <a:r>
              <a:rPr lang="en-US" dirty="0" err="1"/>
              <a:t>OutGroup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25998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</a:t>
            </a:r>
            <a:r>
              <a:rPr lang="en-US" dirty="0" err="1"/>
              <a:t>GeneA</a:t>
            </a:r>
            <a:r>
              <a:rPr lang="en-US" dirty="0"/>
              <a:t>   </a:t>
            </a:r>
            <a:r>
              <a:rPr lang="en-US" dirty="0" err="1"/>
              <a:t>GeneB</a:t>
            </a:r>
            <a:r>
              <a:rPr lang="en-US" dirty="0"/>
              <a:t>  </a:t>
            </a:r>
            <a:r>
              <a:rPr lang="en-US" dirty="0" err="1"/>
              <a:t>GeneC</a:t>
            </a:r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Rate                    x            y </a:t>
            </a:r>
          </a:p>
          <a:p>
            <a:r>
              <a:rPr lang="en-US" dirty="0"/>
              <a:t>Percentage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34290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= r = (K/2T)  </a:t>
            </a:r>
            <a:br>
              <a:rPr lang="en-US" dirty="0"/>
            </a:br>
            <a:r>
              <a:rPr lang="en-US" dirty="0"/>
              <a:t>Rate of nucleotide substitutions/per site per year</a:t>
            </a:r>
          </a:p>
          <a:p>
            <a:endParaRPr lang="en-US" dirty="0"/>
          </a:p>
          <a:p>
            <a:r>
              <a:rPr lang="en-US" dirty="0"/>
              <a:t>2T is the time of divergence in 2 separate lineages</a:t>
            </a:r>
          </a:p>
          <a:p>
            <a:r>
              <a:rPr lang="en-US" dirty="0"/>
              <a:t>Note T can also be estimated from Fossil evidence </a:t>
            </a:r>
          </a:p>
          <a:p>
            <a:endParaRPr lang="en-US" dirty="0"/>
          </a:p>
          <a:p>
            <a:r>
              <a:rPr lang="en-US" dirty="0"/>
              <a:t>K: # of substitutions/site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9207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dirty="0" err="1"/>
              <a:t>n_iii</a:t>
            </a:r>
            <a:r>
              <a:rPr lang="en-US" dirty="0"/>
              <a:t> Identical in all 3 sequences</a:t>
            </a:r>
          </a:p>
          <a:p>
            <a:pPr lvl="2"/>
            <a:r>
              <a:rPr lang="en-US" dirty="0" err="1"/>
              <a:t>n_ijk</a:t>
            </a:r>
            <a:r>
              <a:rPr lang="en-US" dirty="0"/>
              <a:t> Divergent in all 3 sequences</a:t>
            </a:r>
            <a:br>
              <a:rPr lang="en-US" dirty="0"/>
            </a:br>
            <a:r>
              <a:rPr lang="en-US" dirty="0"/>
              <a:t>and Unique differences in </a:t>
            </a:r>
            <a:r>
              <a:rPr lang="en-US" dirty="0" err="1"/>
              <a:t>Seq</a:t>
            </a:r>
            <a:r>
              <a:rPr lang="en-US" dirty="0"/>
              <a:t> A</a:t>
            </a:r>
            <a:br>
              <a:rPr lang="en-US" dirty="0"/>
            </a:br>
            <a:r>
              <a:rPr lang="en-US" dirty="0"/>
              <a:t> (</a:t>
            </a:r>
            <a:r>
              <a:rPr lang="en-US" dirty="0" err="1"/>
              <a:t>n_ijj</a:t>
            </a:r>
            <a:r>
              <a:rPr lang="en-US" dirty="0"/>
              <a:t>) and others such as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n_jij</a:t>
            </a:r>
            <a:r>
              <a:rPr lang="en-US" dirty="0"/>
              <a:t> and </a:t>
            </a:r>
            <a:r>
              <a:rPr lang="en-US" dirty="0" err="1"/>
              <a:t>n_jji</a:t>
            </a:r>
            <a:r>
              <a:rPr lang="en-US" dirty="0"/>
              <a:t> etc.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47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E590-E690-4CE4-B5C2-8C242192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AA2EE-E1B7-4E27-9E11-F97DF9945B90}"/>
              </a:ext>
            </a:extLst>
          </p:cNvPr>
          <p:cNvSpPr txBox="1"/>
          <p:nvPr/>
        </p:nvSpPr>
        <p:spPr>
          <a:xfrm>
            <a:off x="1524000" y="271607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AAGCTCAAG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53978-A571-45BA-B55F-3B669E738722}"/>
              </a:ext>
            </a:extLst>
          </p:cNvPr>
          <p:cNvSpPr txBox="1"/>
          <p:nvPr/>
        </p:nvSpPr>
        <p:spPr>
          <a:xfrm>
            <a:off x="3810000" y="2145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AAGCTCAA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E6104-2F21-4210-AF00-6184AFCA4E11}"/>
              </a:ext>
            </a:extLst>
          </p:cNvPr>
          <p:cNvSpPr txBox="1"/>
          <p:nvPr/>
        </p:nvSpPr>
        <p:spPr>
          <a:xfrm>
            <a:off x="3810000" y="341965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GCTCAAG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BCD570-C224-4E5B-901F-B11253BFDC6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95600" y="2376761"/>
            <a:ext cx="914400" cy="28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32C97A-7628-4061-BA18-D65665782D1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95600" y="3161183"/>
            <a:ext cx="914400" cy="48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5C473B-1FA7-46C2-A6C6-6D82FD218889}"/>
              </a:ext>
            </a:extLst>
          </p:cNvPr>
          <p:cNvSpPr txBox="1"/>
          <p:nvPr/>
        </p:nvSpPr>
        <p:spPr>
          <a:xfrm>
            <a:off x="6324600" y="2145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AGCTCAA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2800-5A3B-47C4-83E6-32D8E0642AA0}"/>
              </a:ext>
            </a:extLst>
          </p:cNvPr>
          <p:cNvSpPr txBox="1"/>
          <p:nvPr/>
        </p:nvSpPr>
        <p:spPr>
          <a:xfrm>
            <a:off x="6324600" y="339044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  <a:r>
              <a:rPr lang="en-US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CAAG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47C9A1-8ABE-40B1-AB47-95339CCE4656}"/>
              </a:ext>
            </a:extLst>
          </p:cNvPr>
          <p:cNvCxnSpPr>
            <a:cxnSpLocks/>
          </p:cNvCxnSpPr>
          <p:nvPr/>
        </p:nvCxnSpPr>
        <p:spPr>
          <a:xfrm>
            <a:off x="5638800" y="2376761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941AB4-08AD-4D9B-A7D7-F2962D0DEF09}"/>
              </a:ext>
            </a:extLst>
          </p:cNvPr>
          <p:cNvSpPr txBox="1"/>
          <p:nvPr/>
        </p:nvSpPr>
        <p:spPr>
          <a:xfrm>
            <a:off x="4822874" y="171184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Species 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51383-73CD-4403-AC85-60A032D069E2}"/>
              </a:ext>
            </a:extLst>
          </p:cNvPr>
          <p:cNvSpPr txBox="1"/>
          <p:nvPr/>
        </p:nvSpPr>
        <p:spPr>
          <a:xfrm>
            <a:off x="5029200" y="38670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Species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439A2-F5DB-414F-9FB3-D8B9679337FA}"/>
              </a:ext>
            </a:extLst>
          </p:cNvPr>
          <p:cNvSpPr txBox="1"/>
          <p:nvPr/>
        </p:nvSpPr>
        <p:spPr>
          <a:xfrm>
            <a:off x="1143000" y="306012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D999403-582D-434B-ADC7-E736683657FD}"/>
              </a:ext>
            </a:extLst>
          </p:cNvPr>
          <p:cNvSpPr/>
          <p:nvPr/>
        </p:nvSpPr>
        <p:spPr>
          <a:xfrm>
            <a:off x="2438400" y="4407999"/>
            <a:ext cx="5181600" cy="156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F5CA62-9403-4F69-8457-DAE62FEDC3CD}"/>
              </a:ext>
            </a:extLst>
          </p:cNvPr>
          <p:cNvSpPr txBox="1"/>
          <p:nvPr/>
        </p:nvSpPr>
        <p:spPr>
          <a:xfrm>
            <a:off x="7009228" y="453191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723B90-2822-4884-935B-8A651CA97C4C}"/>
              </a:ext>
            </a:extLst>
          </p:cNvPr>
          <p:cNvSpPr txBox="1"/>
          <p:nvPr/>
        </p:nvSpPr>
        <p:spPr>
          <a:xfrm>
            <a:off x="0" y="4531919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say, if we know that the Rate is 1 mutation/5 Million years (fossil records)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Note the rate is constant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9A8EA-4172-4171-8658-AFDCC21378F3}"/>
              </a:ext>
            </a:extLst>
          </p:cNvPr>
          <p:cNvSpPr txBox="1"/>
          <p:nvPr/>
        </p:nvSpPr>
        <p:spPr>
          <a:xfrm>
            <a:off x="6019800" y="271607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and B differ by 4 bases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EEE1CF-C0AA-4316-B09A-7D1DAA719978}"/>
              </a:ext>
            </a:extLst>
          </p:cNvPr>
          <p:cNvCxnSpPr/>
          <p:nvPr/>
        </p:nvCxnSpPr>
        <p:spPr>
          <a:xfrm>
            <a:off x="7391400" y="2546038"/>
            <a:ext cx="0" cy="7141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321971-EBA2-496D-A3D2-89B63688A386}"/>
              </a:ext>
            </a:extLst>
          </p:cNvPr>
          <p:cNvCxnSpPr>
            <a:cxnSpLocks/>
          </p:cNvCxnSpPr>
          <p:nvPr/>
        </p:nvCxnSpPr>
        <p:spPr>
          <a:xfrm>
            <a:off x="5638800" y="364746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74FEF0-C0DC-4E3E-A95C-72670DD17814}"/>
              </a:ext>
            </a:extLst>
          </p:cNvPr>
          <p:cNvSpPr txBox="1"/>
          <p:nvPr/>
        </p:nvSpPr>
        <p:spPr>
          <a:xfrm>
            <a:off x="3505200" y="5164365"/>
            <a:ext cx="56388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Time of divergence = 2 mutations each x 5 million years                     </a:t>
            </a:r>
            <a:br>
              <a:rPr lang="en-US" b="1" dirty="0"/>
            </a:br>
            <a:r>
              <a:rPr lang="en-US" b="1" dirty="0"/>
              <a:t>                                  = 10 million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B1562-759C-4F40-85E8-3971E34F02F7}"/>
              </a:ext>
            </a:extLst>
          </p:cNvPr>
          <p:cNvSpPr txBox="1"/>
          <p:nvPr/>
        </p:nvSpPr>
        <p:spPr>
          <a:xfrm>
            <a:off x="-33997" y="630001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Mr. </a:t>
            </a:r>
            <a:r>
              <a:rPr lang="en-US" dirty="0" err="1"/>
              <a:t>Rahilly’s</a:t>
            </a:r>
            <a:r>
              <a:rPr lang="en-US" dirty="0"/>
              <a:t> notes on Molecular clocks</a:t>
            </a:r>
          </a:p>
        </p:txBody>
      </p:sp>
    </p:spTree>
    <p:extLst>
      <p:ext uri="{BB962C8B-B14F-4D97-AF65-F5344CB8AC3E}">
        <p14:creationId xmlns:p14="http://schemas.microsoft.com/office/powerpoint/2010/main" val="3935243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57CF-85F0-4FB9-86AC-58755B0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Clock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62592-461E-4E09-BEB2-F95A3531EB7A}"/>
              </a:ext>
            </a:extLst>
          </p:cNvPr>
          <p:cNvSpPr/>
          <p:nvPr/>
        </p:nvSpPr>
        <p:spPr>
          <a:xfrm>
            <a:off x="2492829" y="2038124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Species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577B2-10E0-4E9C-A182-696C798C90BA}"/>
              </a:ext>
            </a:extLst>
          </p:cNvPr>
          <p:cNvSpPr/>
          <p:nvPr/>
        </p:nvSpPr>
        <p:spPr>
          <a:xfrm>
            <a:off x="664029" y="368776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Species B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AA0F20-2239-4D13-A56D-9A88E3AEA042}"/>
              </a:ext>
            </a:extLst>
          </p:cNvPr>
          <p:cNvSpPr/>
          <p:nvPr/>
        </p:nvSpPr>
        <p:spPr>
          <a:xfrm>
            <a:off x="4909460" y="368776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Species C</a:t>
            </a:r>
          </a:p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7C8D3-2BDA-4B4F-B25A-C9F5236DB590}"/>
              </a:ext>
            </a:extLst>
          </p:cNvPr>
          <p:cNvCxnSpPr/>
          <p:nvPr/>
        </p:nvCxnSpPr>
        <p:spPr>
          <a:xfrm flipH="1">
            <a:off x="1578429" y="3181124"/>
            <a:ext cx="914400" cy="506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1D83EF-7085-475F-B24A-B7EB6D6C9471}"/>
              </a:ext>
            </a:extLst>
          </p:cNvPr>
          <p:cNvCxnSpPr>
            <a:cxnSpLocks/>
          </p:cNvCxnSpPr>
          <p:nvPr/>
        </p:nvCxnSpPr>
        <p:spPr>
          <a:xfrm>
            <a:off x="4321629" y="3200400"/>
            <a:ext cx="1240971" cy="476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1483B48-8650-4F74-BE88-078F1A329F44}"/>
              </a:ext>
            </a:extLst>
          </p:cNvPr>
          <p:cNvSpPr/>
          <p:nvPr/>
        </p:nvSpPr>
        <p:spPr>
          <a:xfrm>
            <a:off x="8499564" y="2545424"/>
            <a:ext cx="613146" cy="2468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31E97-DCF8-4724-92C4-75480E1CC75C}"/>
              </a:ext>
            </a:extLst>
          </p:cNvPr>
          <p:cNvSpPr txBox="1"/>
          <p:nvPr/>
        </p:nvSpPr>
        <p:spPr>
          <a:xfrm>
            <a:off x="6400800" y="199252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rate is constant and estimated using fossils = 1 mutation per 2 million 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251F9-254D-4A47-95D7-BA0977E627D7}"/>
              </a:ext>
            </a:extLst>
          </p:cNvPr>
          <p:cNvSpPr txBox="1"/>
          <p:nvPr/>
        </p:nvSpPr>
        <p:spPr>
          <a:xfrm>
            <a:off x="855618" y="48972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mutations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34290-E412-4668-9863-EDE07EDE5859}"/>
              </a:ext>
            </a:extLst>
          </p:cNvPr>
          <p:cNvSpPr txBox="1"/>
          <p:nvPr/>
        </p:nvSpPr>
        <p:spPr>
          <a:xfrm>
            <a:off x="5202282" y="489950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mutations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D13E2-ACC6-4E4C-8B76-1061B9B8CFC0}"/>
              </a:ext>
            </a:extLst>
          </p:cNvPr>
          <p:cNvSpPr txBox="1"/>
          <p:nvPr/>
        </p:nvSpPr>
        <p:spPr>
          <a:xfrm>
            <a:off x="2752997" y="384973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differences between species B and 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E0AC0-0DBC-4A41-BEBC-9D52DDD57562}"/>
              </a:ext>
            </a:extLst>
          </p:cNvPr>
          <p:cNvSpPr txBox="1"/>
          <p:nvPr/>
        </p:nvSpPr>
        <p:spPr>
          <a:xfrm>
            <a:off x="2286000" y="563870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divergence = 9 x 2 mutation per 2 Million years </a:t>
            </a:r>
          </a:p>
        </p:txBody>
      </p:sp>
    </p:spTree>
    <p:extLst>
      <p:ext uri="{BB962C8B-B14F-4D97-AF65-F5344CB8AC3E}">
        <p14:creationId xmlns:p14="http://schemas.microsoft.com/office/powerpoint/2010/main" val="1746623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Tajima test identifies?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“Tajima's test determines whether there is accelerated evolution in lineage A or B, in which case we reject the null hypothesis that A and B exhibit equal evolutionary rates.”</a:t>
            </a:r>
          </a:p>
          <a:p>
            <a:r>
              <a:rPr lang="en-US" dirty="0"/>
              <a:t>Calculate # of substitutions </a:t>
            </a:r>
          </a:p>
          <a:p>
            <a:pPr lvl="1"/>
            <a:r>
              <a:rPr lang="en-US" dirty="0"/>
              <a:t>ABC,  BAC (ABC: # of </a:t>
            </a:r>
            <a:br>
              <a:rPr lang="en-US" dirty="0"/>
            </a:br>
            <a:r>
              <a:rPr lang="en-US" dirty="0"/>
              <a:t> sites in B and C that are difference from A)</a:t>
            </a:r>
          </a:p>
          <a:p>
            <a:r>
              <a:rPr lang="en-US" dirty="0"/>
              <a:t>We can infer the distances </a:t>
            </a:r>
          </a:p>
          <a:p>
            <a:pPr lvl="1"/>
            <a:r>
              <a:rPr lang="en-US" dirty="0"/>
              <a:t>OA, OB, OC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48000"/>
            <a:ext cx="19050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77242" y="5392622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MEGA can be used to make the prediction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Computer LAB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BOX 7.1 provides Math 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7938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in Mega, refer to full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84476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Selection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Phenotypic level</a:t>
            </a:r>
          </a:p>
          <a:p>
            <a:pPr lvl="1"/>
            <a:r>
              <a:rPr lang="en-US" dirty="0"/>
              <a:t>Darwin's theory of evolution </a:t>
            </a:r>
          </a:p>
          <a:p>
            <a:pPr lvl="2"/>
            <a:r>
              <a:rPr lang="en-US" dirty="0"/>
              <a:t>“traits in a population that enhance survival are selected for (positive selection), while traits that reduce fitness are selected against (negative selection).“</a:t>
            </a:r>
          </a:p>
          <a:p>
            <a:pPr lvl="3"/>
            <a:r>
              <a:rPr lang="en-US" dirty="0"/>
              <a:t>Long-necked Giraffes</a:t>
            </a:r>
          </a:p>
          <a:p>
            <a:r>
              <a:rPr lang="en-US" dirty="0"/>
              <a:t>Molecular Level</a:t>
            </a:r>
          </a:p>
          <a:p>
            <a:pPr lvl="1"/>
            <a:r>
              <a:rPr lang="en-US" dirty="0"/>
              <a:t>Lysozyme function modified when a duplication occurred</a:t>
            </a:r>
          </a:p>
          <a:p>
            <a:pPr lvl="2"/>
            <a:r>
              <a:rPr lang="en-US" dirty="0"/>
              <a:t>Antimicrobial and digestive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7938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in Mega, refer to full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41162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6CFB6-F20A-4CC0-92B7-3C61CABAE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5" t="14815" r="35833" b="27353"/>
          <a:stretch/>
        </p:blipFill>
        <p:spPr>
          <a:xfrm>
            <a:off x="533400" y="381000"/>
            <a:ext cx="5282214" cy="472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20646-4120-4C47-B0C1-8ADA29E9D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6296" r="35000" b="50000"/>
          <a:stretch/>
        </p:blipFill>
        <p:spPr>
          <a:xfrm>
            <a:off x="2805714" y="4876800"/>
            <a:ext cx="6019800" cy="19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6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245-0EAE-401E-961B-0E74BDC8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B324-FA7D-48D8-9729-E00AD9149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2 aligned sequences (homologous; hemoglobin A in human/mice)</a:t>
            </a:r>
          </a:p>
          <a:p>
            <a:r>
              <a:rPr lang="en-US" dirty="0"/>
              <a:t>?</a:t>
            </a:r>
          </a:p>
          <a:p>
            <a:pPr lvl="1"/>
            <a:r>
              <a:rPr lang="en-US" dirty="0"/>
              <a:t>Whether the differences between 2 sequences are due to natural selection or neutral</a:t>
            </a:r>
          </a:p>
          <a:p>
            <a:pPr lvl="2"/>
            <a:r>
              <a:rPr lang="en-US" dirty="0"/>
              <a:t>We answer this by looking at the substitutions in the sequence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6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1845"/>
            <a:ext cx="8229600" cy="1143000"/>
          </a:xfrm>
        </p:spPr>
        <p:txBody>
          <a:bodyPr/>
          <a:lstStyle/>
          <a:p>
            <a:pPr algn="r"/>
            <a:r>
              <a:rPr lang="en-US" dirty="0"/>
              <a:t>How to measure +/-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4906963"/>
          </a:xfrm>
        </p:spPr>
        <p:txBody>
          <a:bodyPr/>
          <a:lstStyle/>
          <a:p>
            <a:r>
              <a:rPr lang="en-US" dirty="0" err="1"/>
              <a:t>dN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Rates of non-synonymous sub/non synonymous site (ns sub. per ns site)</a:t>
            </a:r>
          </a:p>
          <a:p>
            <a:r>
              <a:rPr lang="en-US" dirty="0" err="1"/>
              <a:t>dS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Rates of synonymous sub/synonymous site </a:t>
            </a:r>
          </a:p>
          <a:p>
            <a:r>
              <a:rPr lang="en-US" dirty="0" err="1"/>
              <a:t>dS</a:t>
            </a:r>
            <a:r>
              <a:rPr lang="en-US" dirty="0"/>
              <a:t> &gt; </a:t>
            </a:r>
            <a:r>
              <a:rPr lang="en-US" dirty="0" err="1"/>
              <a:t>dN</a:t>
            </a:r>
            <a:r>
              <a:rPr lang="en-US" dirty="0"/>
              <a:t>  Negative Selection (purifying selection)</a:t>
            </a:r>
          </a:p>
          <a:p>
            <a:pPr lvl="1"/>
            <a:r>
              <a:rPr lang="en-US" dirty="0"/>
              <a:t>Removing alleles that are deleterious </a:t>
            </a:r>
          </a:p>
          <a:p>
            <a:pPr lvl="1"/>
            <a:r>
              <a:rPr lang="en-US" dirty="0"/>
              <a:t>When change is not tolerated </a:t>
            </a:r>
          </a:p>
          <a:p>
            <a:r>
              <a:rPr lang="en-US" dirty="0" err="1"/>
              <a:t>dS</a:t>
            </a:r>
            <a:r>
              <a:rPr lang="en-US" dirty="0"/>
              <a:t> &lt; </a:t>
            </a:r>
            <a:r>
              <a:rPr lang="en-US" dirty="0" err="1"/>
              <a:t>dN</a:t>
            </a:r>
            <a:r>
              <a:rPr lang="en-US" dirty="0"/>
              <a:t>  Positive Selection (gain of function)</a:t>
            </a:r>
          </a:p>
          <a:p>
            <a:pPr lvl="1"/>
            <a:r>
              <a:rPr lang="en-US" dirty="0"/>
              <a:t>Duplicated gene exploring new function 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0836" y="4800600"/>
            <a:ext cx="26670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SNAP and MEGA can perform such a calculation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84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Rate (r) = K/2T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982" y="6420966"/>
            <a:ext cx="37938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in Mega, refer to full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75346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239000" cy="2428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411480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Noncoding </a:t>
            </a:r>
            <a:br>
              <a:rPr lang="en-US" dirty="0"/>
            </a:br>
            <a:r>
              <a:rPr lang="en-US" dirty="0"/>
              <a:t>no pressure </a:t>
            </a:r>
          </a:p>
          <a:p>
            <a:r>
              <a:rPr lang="en-US" dirty="0"/>
              <a:t>(there are cases where the non-coding regions preceding a gene is strictly conserved)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4191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codon change doesn’t make changes in the AA.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6858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HBB Sequences (part of the sequences are shown)</a:t>
            </a:r>
          </a:p>
        </p:txBody>
      </p:sp>
    </p:spTree>
    <p:extLst>
      <p:ext uri="{BB962C8B-B14F-4D97-AF65-F5344CB8AC3E}">
        <p14:creationId xmlns:p14="http://schemas.microsoft.com/office/powerpoint/2010/main" val="1036977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BlackBoard</a:t>
            </a:r>
            <a:r>
              <a:rPr lang="en-US" dirty="0"/>
              <a:t> to extract HBB-</a:t>
            </a:r>
            <a:r>
              <a:rPr lang="en-US" i="1" dirty="0">
                <a:solidFill>
                  <a:srgbClr val="FF0000"/>
                </a:solidFill>
              </a:rPr>
              <a:t>hum-chimp-mouse-</a:t>
            </a:r>
            <a:r>
              <a:rPr lang="en-US" i="1" dirty="0" err="1">
                <a:solidFill>
                  <a:srgbClr val="FF0000"/>
                </a:solidFill>
              </a:rPr>
              <a:t>dog.fasta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Align using either EBI online page (</a:t>
            </a:r>
            <a:r>
              <a:rPr lang="en-US" dirty="0">
                <a:hlinkClick r:id="rId2"/>
              </a:rPr>
              <a:t>www.ebi.ac.uk/tools/msa</a:t>
            </a:r>
            <a:r>
              <a:rPr lang="en-US" dirty="0"/>
              <a:t>) or MEGA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7938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in Mega, refer to full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350987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issue is, in human genome, there are substitutions happening all the time.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" y="4114800"/>
            <a:ext cx="8839200" cy="1752600"/>
          </a:xfrm>
        </p:spPr>
        <p:txBody>
          <a:bodyPr/>
          <a:lstStyle/>
          <a:p>
            <a:r>
              <a:rPr lang="en-US" dirty="0"/>
              <a:t>“A typical human genome has ~3.5 million SNPs, most of which are intergenic (residing outside genes). Of the SNPs in exons, about 11,000 are synonymous and ~11,000 are nonsynonymous.” Pevsner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762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also exists a theory of neutral substation. There are substitutions that neither under +/- Substitution, but neutral.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762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 Structural variations</a:t>
            </a:r>
          </a:p>
        </p:txBody>
      </p:sp>
    </p:spTree>
    <p:extLst>
      <p:ext uri="{BB962C8B-B14F-4D97-AF65-F5344CB8AC3E}">
        <p14:creationId xmlns:p14="http://schemas.microsoft.com/office/powerpoint/2010/main" val="22539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Phylogeny: Properties of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focus on Phylogenetic trees created from protein/DNA sequences</a:t>
            </a:r>
          </a:p>
          <a:p>
            <a:r>
              <a:rPr lang="en-US" dirty="0"/>
              <a:t>Topology of a tree</a:t>
            </a:r>
          </a:p>
          <a:p>
            <a:pPr lvl="1"/>
            <a:r>
              <a:rPr lang="en-US" dirty="0"/>
              <a:t>Common ancestor of 2 homologous protein sequences</a:t>
            </a:r>
          </a:p>
          <a:p>
            <a:pPr lvl="1"/>
            <a:r>
              <a:rPr lang="en-US" dirty="0"/>
              <a:t>Branch length indicate the degree of relatedness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6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next page, we will discuss the phylogenetic trees created by MEGA </a:t>
            </a:r>
          </a:p>
          <a:p>
            <a:r>
              <a:rPr lang="en-US" dirty="0"/>
              <a:t>The sequences are 9 globin DNA coding sequences (aligned using MUSCLE)</a:t>
            </a:r>
          </a:p>
          <a:p>
            <a:r>
              <a:rPr lang="en-US" dirty="0"/>
              <a:t>Four different way of building trees are shown </a:t>
            </a:r>
          </a:p>
          <a:p>
            <a:r>
              <a:rPr lang="en-US" dirty="0"/>
              <a:t>FIRST let us see how to upload sequences into MEGA</a:t>
            </a:r>
          </a:p>
        </p:txBody>
      </p:sp>
    </p:spTree>
    <p:extLst>
      <p:ext uri="{BB962C8B-B14F-4D97-AF65-F5344CB8AC3E}">
        <p14:creationId xmlns:p14="http://schemas.microsoft.com/office/powerpoint/2010/main" val="38141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via Trees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6"/>
          <a:stretch/>
        </p:blipFill>
        <p:spPr bwMode="auto">
          <a:xfrm>
            <a:off x="63609" y="533400"/>
            <a:ext cx="7982331" cy="585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5005" y="0"/>
            <a:ext cx="21989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Each leaf is called  Operational Taxon Unit</a:t>
            </a:r>
            <a:br>
              <a:rPr lang="en-US" sz="2000" b="1" dirty="0"/>
            </a:br>
            <a:r>
              <a:rPr lang="en-US" sz="2000" b="1" dirty="0"/>
              <a:t>(OTU)  ; Extant (non-extinct)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7202" y="22098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Base differences/site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             Scaled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            UNROOTED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211669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 Base differences/site UNSCALED;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Cladogram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608" y="-48528"/>
            <a:ext cx="450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92D050"/>
                </a:solidFill>
              </a:rPr>
              <a:t>Phylograms</a:t>
            </a:r>
            <a:r>
              <a:rPr lang="en-US" b="1" dirty="0">
                <a:solidFill>
                  <a:srgbClr val="92D050"/>
                </a:solidFill>
              </a:rPr>
              <a:t> SCALED  </a:t>
            </a:r>
            <a:r>
              <a:rPr lang="en-US" b="1" dirty="0" err="1">
                <a:solidFill>
                  <a:srgbClr val="92D050"/>
                </a:solidFill>
              </a:rPr>
              <a:t>a,c,d</a:t>
            </a:r>
            <a:r>
              <a:rPr lang="en-US" b="1" dirty="0">
                <a:solidFill>
                  <a:srgbClr val="92D050"/>
                </a:solidFill>
              </a:rPr>
              <a:t> NOT 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29" y="2948464"/>
            <a:ext cx="9269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Root?</a:t>
            </a:r>
          </a:p>
        </p:txBody>
      </p:sp>
    </p:spTree>
    <p:extLst>
      <p:ext uri="{BB962C8B-B14F-4D97-AF65-F5344CB8AC3E}">
        <p14:creationId xmlns:p14="http://schemas.microsoft.com/office/powerpoint/2010/main" val="2161999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" y="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Evolution </a:t>
            </a:r>
            <a:br>
              <a:rPr lang="en-US" dirty="0"/>
            </a:br>
            <a:r>
              <a:rPr lang="en-US" dirty="0"/>
              <a:t>via Trees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4"/>
          <a:stretch/>
        </p:blipFill>
        <p:spPr bwMode="auto">
          <a:xfrm>
            <a:off x="3595306" y="457200"/>
            <a:ext cx="5548693" cy="617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7526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Base differences/site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             Scaled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Rooted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419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Base differences/site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                   Scaled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UNROOTED (no ancestor)</a:t>
            </a:r>
          </a:p>
        </p:txBody>
      </p:sp>
    </p:spTree>
    <p:extLst>
      <p:ext uri="{BB962C8B-B14F-4D97-AF65-F5344CB8AC3E}">
        <p14:creationId xmlns:p14="http://schemas.microsoft.com/office/powerpoint/2010/main" val="959210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Length and Root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discussion in the book about Length of the branches and the Root</a:t>
            </a:r>
          </a:p>
          <a:p>
            <a:pPr lvl="1"/>
            <a:r>
              <a:rPr lang="en-US" dirty="0"/>
              <a:t>Pretty straightforward and I will refer you to look in the book </a:t>
            </a:r>
          </a:p>
          <a:p>
            <a:r>
              <a:rPr lang="en-US" dirty="0"/>
              <a:t>Here are some highlights</a:t>
            </a:r>
          </a:p>
          <a:p>
            <a:pPr lvl="1"/>
            <a:r>
              <a:rPr lang="en-US" dirty="0"/>
              <a:t>Some OTUs can be swapped without affecting the topology of the tree (soybean and Rice)</a:t>
            </a:r>
          </a:p>
          <a:p>
            <a:pPr lvl="1"/>
            <a:r>
              <a:rPr lang="en-US" dirty="0"/>
              <a:t>Clade: Closely related sequences derived from a common ancestor + the ancestor (look at human clade; Note Chicken is not part of this group)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8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A62C-C2D8-44CB-BA36-9D6877B12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Another example using Russian Flu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AA44C-1D9D-45BB-AAC1-9C5EE1845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talked about this during the first class. Check the C-1 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48C5B-1BB9-49D2-9E75-B4066AEE9C39}"/>
              </a:ext>
            </a:extLst>
          </p:cNvPr>
          <p:cNvSpPr txBox="1"/>
          <p:nvPr/>
        </p:nvSpPr>
        <p:spPr>
          <a:xfrm>
            <a:off x="1676400" y="12192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5A8B25"/>
                </a:solidFill>
              </a:rPr>
              <a:t>Think about naming Pandemic by country names is a good idea.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95A200-C45A-4B93-96D1-9ACAF3D0BB9A}"/>
              </a:ext>
            </a:extLst>
          </p:cNvPr>
          <p:cNvSpPr/>
          <p:nvPr/>
        </p:nvSpPr>
        <p:spPr>
          <a:xfrm rot="13239862">
            <a:off x="6078484" y="1869278"/>
            <a:ext cx="762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Tree Making and True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4906963"/>
          </a:xfrm>
        </p:spPr>
        <p:txBody>
          <a:bodyPr/>
          <a:lstStyle/>
          <a:p>
            <a:r>
              <a:rPr lang="en-US" dirty="0"/>
              <a:t>Molecular alignments </a:t>
            </a:r>
            <a:r>
              <a:rPr lang="en-US" dirty="0">
                <a:sym typeface="Wingdings" panose="05000000000000000000" pitchFamily="2" charset="2"/>
              </a:rPr>
              <a:t> Tree</a:t>
            </a:r>
          </a:p>
          <a:p>
            <a:r>
              <a:rPr lang="en-US" sz="3100" dirty="0">
                <a:sym typeface="Wingdings" panose="05000000000000000000" pitchFamily="2" charset="2"/>
              </a:rPr>
              <a:t>More than one tree possible but there</a:t>
            </a:r>
            <a:r>
              <a:rPr lang="en-US" sz="3100" b="1" dirty="0">
                <a:solidFill>
                  <a:srgbClr val="FF0000"/>
                </a:solidFill>
                <a:sym typeface="Wingdings" panose="05000000000000000000" pitchFamily="2" charset="2"/>
              </a:rPr>
              <a:t> is only one true tree (because of our inability to model we build many trees and decide which one makes sense)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Topology of the tree that explains the evolutionary process of evolution </a:t>
            </a:r>
          </a:p>
          <a:p>
            <a:r>
              <a:rPr lang="en-US" dirty="0">
                <a:sym typeface="Wingdings" panose="05000000000000000000" pitchFamily="2" charset="2"/>
              </a:rPr>
              <a:t>Several millions of trees are possible even for a dozen sequences</a:t>
            </a:r>
          </a:p>
          <a:p>
            <a:pPr lvl="2"/>
            <a:r>
              <a:rPr lang="en-US" dirty="0"/>
              <a:t>The number of bifurcating unrooted trees (N</a:t>
            </a:r>
            <a:r>
              <a:rPr lang="en-US" baseline="-25000" dirty="0"/>
              <a:t>U</a:t>
            </a:r>
            <a:r>
              <a:rPr lang="en-US" dirty="0"/>
              <a:t> and NR) for n OTUs are given by </a:t>
            </a:r>
            <a:r>
              <a:rPr lang="en-US" dirty="0" err="1"/>
              <a:t>Cavalli-Storza</a:t>
            </a:r>
            <a:r>
              <a:rPr lang="en-US" dirty="0"/>
              <a:t> and Edwards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223840"/>
              </p:ext>
            </p:extLst>
          </p:nvPr>
        </p:nvGraphicFramePr>
        <p:xfrm>
          <a:off x="5840412" y="5967413"/>
          <a:ext cx="28463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" name="Equation" r:id="rId3" imgW="1485720" imgH="419040" progId="Equation.3">
                  <p:embed/>
                </p:oleObj>
              </mc:Choice>
              <mc:Fallback>
                <p:oleObj name="Equation" r:id="rId3" imgW="14857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0412" y="5967413"/>
                        <a:ext cx="28463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23511"/>
              </p:ext>
            </p:extLst>
          </p:nvPr>
        </p:nvGraphicFramePr>
        <p:xfrm>
          <a:off x="1319213" y="5967413"/>
          <a:ext cx="27971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" name="Equation" r:id="rId5" imgW="1460160" imgH="419040" progId="Equation.3">
                  <p:embed/>
                </p:oleObj>
              </mc:Choice>
              <mc:Fallback>
                <p:oleObj name="Equation" r:id="rId5" imgW="14601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9213" y="5967413"/>
                        <a:ext cx="279717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470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Tree Making and True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4906963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Several millions of trees are possible even for a dozen sequences</a:t>
            </a:r>
          </a:p>
          <a:p>
            <a:pPr lvl="2"/>
            <a:r>
              <a:rPr lang="en-US" dirty="0"/>
              <a:t>The number of </a:t>
            </a:r>
            <a:r>
              <a:rPr lang="en-US" u="sng" dirty="0"/>
              <a:t>bifurcating</a:t>
            </a:r>
            <a:r>
              <a:rPr lang="en-US" dirty="0"/>
              <a:t> (binary) unrooted trees (N</a:t>
            </a:r>
            <a:r>
              <a:rPr lang="en-US" baseline="-25000" dirty="0"/>
              <a:t>U</a:t>
            </a:r>
            <a:r>
              <a:rPr lang="en-US" dirty="0"/>
              <a:t> and N</a:t>
            </a:r>
            <a:r>
              <a:rPr lang="en-US" baseline="-25000" dirty="0"/>
              <a:t>R</a:t>
            </a:r>
            <a:r>
              <a:rPr lang="en-US" dirty="0"/>
              <a:t>) for n OTUs are given by </a:t>
            </a:r>
            <a:r>
              <a:rPr lang="en-US" dirty="0" err="1"/>
              <a:t>Cavalli-Storza</a:t>
            </a:r>
            <a:r>
              <a:rPr lang="en-US" dirty="0"/>
              <a:t> and Edwards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26882"/>
              </p:ext>
            </p:extLst>
          </p:nvPr>
        </p:nvGraphicFramePr>
        <p:xfrm>
          <a:off x="2819400" y="3276600"/>
          <a:ext cx="3581400" cy="2081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6" name="Equation" r:id="rId3" imgW="1485720" imgH="863280" progId="Equation.3">
                  <p:embed/>
                </p:oleObj>
              </mc:Choice>
              <mc:Fallback>
                <p:oleObj name="Equation" r:id="rId3" imgW="1485720" imgH="863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3276600"/>
                        <a:ext cx="3581400" cy="2081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05600" y="2895600"/>
            <a:ext cx="217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OTU = n</a:t>
            </a:r>
          </a:p>
        </p:txBody>
      </p:sp>
    </p:spTree>
    <p:extLst>
      <p:ext uri="{BB962C8B-B14F-4D97-AF65-F5344CB8AC3E}">
        <p14:creationId xmlns:p14="http://schemas.microsoft.com/office/powerpoint/2010/main" val="3986925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7.3 from the book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2771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248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8086"/>
            <a:ext cx="65436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85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7.10 from Book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72200" y="166344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Any of the edges can be selected  as a root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0886" y="4800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Rooted Tree from (b)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1198" y="171450"/>
            <a:ext cx="2798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These can be Three aligned protein sequences</a:t>
            </a:r>
          </a:p>
        </p:txBody>
      </p:sp>
    </p:spTree>
    <p:extLst>
      <p:ext uri="{BB962C8B-B14F-4D97-AF65-F5344CB8AC3E}">
        <p14:creationId xmlns:p14="http://schemas.microsoft.com/office/powerpoint/2010/main" val="1392806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Exhaustive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229600" cy="4525963"/>
          </a:xfrm>
        </p:spPr>
        <p:txBody>
          <a:bodyPr/>
          <a:lstStyle/>
          <a:p>
            <a:r>
              <a:rPr lang="en-US" dirty="0"/>
              <a:t>Examines all possible trees and selects the one with the most optimal features such as the shortest overall sum of the branch lengths.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 is reached at around 12 sequences</a:t>
            </a:r>
          </a:p>
          <a:p>
            <a:pPr lvl="1"/>
            <a:r>
              <a:rPr lang="en-US" dirty="0"/>
              <a:t>6.5 × 108 possible unrooted trees </a:t>
            </a:r>
          </a:p>
          <a:p>
            <a:pPr lvl="1"/>
            <a:r>
              <a:rPr lang="en-US" dirty="0"/>
              <a:t>1.3×1010 rooted trees.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we build trees?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0594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taxon you have 10</a:t>
            </a:r>
            <a:r>
              <a:rPr lang="en-US" baseline="30000" dirty="0"/>
              <a:t>15</a:t>
            </a:r>
            <a:r>
              <a:rPr lang="en-US" dirty="0"/>
              <a:t> UR trees. How do you evaluate all of them in a reasonable time?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A heuristic algorithm explores a subset of all possible trees, discarding vast numbers of trees that have a topology that is unlikely to be useful</a:t>
            </a:r>
            <a:r>
              <a:rPr lang="en-US" dirty="0"/>
              <a:t>.” Pevsner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8575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33"/>
          <a:stretch/>
        </p:blipFill>
        <p:spPr bwMode="auto">
          <a:xfrm>
            <a:off x="814387" y="2786063"/>
            <a:ext cx="7239000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7387" y="381000"/>
            <a:ext cx="495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4 Operation Taxonomic Units (OUT) There are 3 possible UR trees and 15 possible Rooted Trees. Which one is the true one?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4953000"/>
            <a:ext cx="7186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“One of these is a true tree in which the topology accurately describes the evolutionary process by which these sequences evolved”</a:t>
            </a:r>
          </a:p>
        </p:txBody>
      </p:sp>
    </p:spTree>
    <p:extLst>
      <p:ext uri="{BB962C8B-B14F-4D97-AF65-F5344CB8AC3E}">
        <p14:creationId xmlns:p14="http://schemas.microsoft.com/office/powerpoint/2010/main" val="71715986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9"/>
          <a:stretch/>
        </p:blipFill>
        <p:spPr bwMode="auto">
          <a:xfrm>
            <a:off x="2142836" y="0"/>
            <a:ext cx="6172200" cy="658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AD792-0EBE-41F7-A74F-F830D92241B2}"/>
              </a:ext>
            </a:extLst>
          </p:cNvPr>
          <p:cNvSpPr txBox="1"/>
          <p:nvPr/>
        </p:nvSpPr>
        <p:spPr>
          <a:xfrm>
            <a:off x="76200" y="1371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different trees (hypothesis? </a:t>
            </a:r>
          </a:p>
        </p:txBody>
      </p:sp>
    </p:spTree>
    <p:extLst>
      <p:ext uri="{BB962C8B-B14F-4D97-AF65-F5344CB8AC3E}">
        <p14:creationId xmlns:p14="http://schemas.microsoft.com/office/powerpoint/2010/main" val="257191022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heuristic approaches to obtain optimal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addition</a:t>
            </a:r>
          </a:p>
          <a:p>
            <a:r>
              <a:rPr lang="en-US" dirty="0"/>
              <a:t>Branch-and-bound </a:t>
            </a:r>
          </a:p>
          <a:p>
            <a:pPr lvl="1"/>
            <a:r>
              <a:rPr lang="en-US" dirty="0"/>
              <a:t>As each sequence is added. </a:t>
            </a:r>
          </a:p>
          <a:p>
            <a:pPr lvl="1"/>
            <a:r>
              <a:rPr lang="en-US" dirty="0"/>
              <a:t>We look for optimal tree in </a:t>
            </a:r>
            <a:r>
              <a:rPr lang="en-US"/>
              <a:t>each group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10915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599"/>
            <a:ext cx="3810000" cy="58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8200" y="228599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Branch Swapping using tree bisection reconnection approach (TBR)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2819400"/>
            <a:ext cx="358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Most optimal tree</a:t>
            </a:r>
          </a:p>
          <a:p>
            <a:endParaRPr lang="en-US" dirty="0"/>
          </a:p>
          <a:p>
            <a:r>
              <a:rPr lang="en-US" dirty="0"/>
              <a:t>Bisected along the branch to form 2 subtrees</a:t>
            </a:r>
          </a:p>
          <a:p>
            <a:endParaRPr lang="en-US" dirty="0"/>
          </a:p>
          <a:p>
            <a:r>
              <a:rPr lang="en-US" dirty="0"/>
              <a:t>These are reconnected by joining one branch from each sub-tree</a:t>
            </a:r>
          </a:p>
          <a:p>
            <a:endParaRPr lang="en-US" dirty="0"/>
          </a:p>
          <a:p>
            <a:r>
              <a:rPr lang="en-US" dirty="0"/>
              <a:t>All possible bisections will be evaluated?</a:t>
            </a:r>
          </a:p>
        </p:txBody>
      </p:sp>
    </p:spTree>
    <p:extLst>
      <p:ext uri="{BB962C8B-B14F-4D97-AF65-F5344CB8AC3E}">
        <p14:creationId xmlns:p14="http://schemas.microsoft.com/office/powerpoint/2010/main" val="2721926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 of change</a:t>
            </a:r>
          </a:p>
          <a:p>
            <a:pPr lvl="1"/>
            <a:r>
              <a:rPr lang="en-US" dirty="0"/>
              <a:t>Children resemble their parents</a:t>
            </a:r>
          </a:p>
          <a:p>
            <a:pPr lvl="1"/>
            <a:r>
              <a:rPr lang="en-US" u="sng" dirty="0">
                <a:solidFill>
                  <a:srgbClr val="FF0000"/>
                </a:solidFill>
              </a:rPr>
              <a:t>Over generations </a:t>
            </a:r>
            <a:r>
              <a:rPr lang="en-US" dirty="0"/>
              <a:t>there will be changes and start to look different</a:t>
            </a:r>
          </a:p>
          <a:p>
            <a:r>
              <a:rPr lang="en-US" dirty="0"/>
              <a:t>Changes occur over the time. Mechanisms of change</a:t>
            </a:r>
          </a:p>
          <a:p>
            <a:pPr lvl="1"/>
            <a:r>
              <a:rPr lang="en-US" dirty="0"/>
              <a:t>Environmental factors</a:t>
            </a:r>
          </a:p>
          <a:p>
            <a:pPr lvl="1"/>
            <a:r>
              <a:rPr lang="en-US" dirty="0"/>
              <a:t>Mutation </a:t>
            </a:r>
          </a:p>
          <a:p>
            <a:pPr lvl="1"/>
            <a:r>
              <a:rPr lang="en-US" dirty="0"/>
              <a:t>Sexual reproduction</a:t>
            </a:r>
          </a:p>
        </p:txBody>
      </p:sp>
    </p:spTree>
    <p:extLst>
      <p:ext uri="{BB962C8B-B14F-4D97-AF65-F5344CB8AC3E}">
        <p14:creationId xmlns:p14="http://schemas.microsoft.com/office/powerpoint/2010/main" val="2247395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Species, DNA, Protein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9298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Species Trees</a:t>
            </a:r>
          </a:p>
          <a:p>
            <a:pPr lvl="1"/>
            <a:r>
              <a:rPr lang="en-US" dirty="0"/>
              <a:t>Internal nodes </a:t>
            </a:r>
            <a:br>
              <a:rPr lang="en-US" dirty="0"/>
            </a:br>
            <a:r>
              <a:rPr lang="en-US" dirty="0"/>
              <a:t>represent speciation</a:t>
            </a:r>
          </a:p>
          <a:p>
            <a:pPr lvl="1"/>
            <a:r>
              <a:rPr lang="en-US" dirty="0"/>
              <a:t>Species trees should</a:t>
            </a:r>
            <a:br>
              <a:rPr lang="en-US" dirty="0"/>
            </a:br>
            <a:r>
              <a:rPr lang="en-US" dirty="0"/>
              <a:t>be built only from orthologous genes</a:t>
            </a:r>
          </a:p>
          <a:p>
            <a:r>
              <a:rPr lang="en-US" dirty="0"/>
              <a:t>Gene Trees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42" name="Picture 2" descr="http://www.ncbi.nlm.nih.gov/Class/NAWBIS/Modules/Phylogenetics/images/phylo10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69720"/>
            <a:ext cx="2171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72952" y="212053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NCBI Figure </a:t>
            </a:r>
          </a:p>
        </p:txBody>
      </p:sp>
      <p:pic>
        <p:nvPicPr>
          <p:cNvPr id="9" name="Picture 2" descr="http://www.ncbi.nlm.nih.gov/Class/NAWBIS/Modules/Phylogenetics/images/phylo100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2" y="4257366"/>
            <a:ext cx="383857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00" y="3757451"/>
            <a:ext cx="1652159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05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DNA, RNA or Protein-Based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 you can use DNA/RNA/Protein sequences. </a:t>
            </a:r>
          </a:p>
          <a:p>
            <a:r>
              <a:rPr lang="en-US" dirty="0"/>
              <a:t>What sequence depend on what is the question</a:t>
            </a:r>
          </a:p>
          <a:p>
            <a:r>
              <a:rPr lang="en-US" dirty="0"/>
              <a:t>DNA</a:t>
            </a:r>
          </a:p>
          <a:p>
            <a:pPr lvl="1"/>
            <a:r>
              <a:rPr lang="en-US" dirty="0"/>
              <a:t>Allows nonsynonymous/synonymous substitutions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7525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DNA, RNA or Protein-Based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Noncoding region variations</a:t>
            </a:r>
          </a:p>
          <a:p>
            <a:pPr lvl="1"/>
            <a:r>
              <a:rPr lang="en-US" dirty="0"/>
              <a:t>Pseudogenes </a:t>
            </a:r>
          </a:p>
          <a:p>
            <a:pPr lvl="2"/>
            <a:r>
              <a:rPr lang="en-US" dirty="0"/>
              <a:t>Ones do not encode protein sequences</a:t>
            </a:r>
          </a:p>
          <a:p>
            <a:pPr lvl="1"/>
            <a:r>
              <a:rPr lang="en-US" dirty="0"/>
              <a:t>Inactive DNA transposons and other repetitive DNA elements </a:t>
            </a:r>
          </a:p>
          <a:p>
            <a:pPr lvl="1"/>
            <a:r>
              <a:rPr lang="en-US" dirty="0"/>
              <a:t>Rate of transitions and </a:t>
            </a:r>
            <a:r>
              <a:rPr lang="en-US" dirty="0" err="1"/>
              <a:t>transversions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26955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Step 1: Sequence collection:</a:t>
            </a:r>
          </a:p>
          <a:p>
            <a:pPr lvl="1"/>
            <a:r>
              <a:rPr lang="en-US" dirty="0" err="1"/>
              <a:t>Homologene</a:t>
            </a:r>
            <a:endParaRPr lang="en-US" dirty="0"/>
          </a:p>
          <a:p>
            <a:pPr lvl="1"/>
            <a:r>
              <a:rPr lang="en-US" dirty="0" err="1"/>
              <a:t>Ensembl</a:t>
            </a:r>
            <a:endParaRPr lang="en-US" dirty="0"/>
          </a:p>
          <a:p>
            <a:pPr lvl="1"/>
            <a:r>
              <a:rPr lang="en-US" dirty="0"/>
              <a:t>BLAST outputs </a:t>
            </a:r>
          </a:p>
          <a:p>
            <a:r>
              <a:rPr lang="en-US" u="sng" dirty="0"/>
              <a:t>Step 2: Create Multiple Sequence Alignment (MSA)</a:t>
            </a:r>
          </a:p>
          <a:p>
            <a:pPr lvl="1"/>
            <a:r>
              <a:rPr lang="en-US" dirty="0"/>
              <a:t>Use sequences from step I to create MSA</a:t>
            </a:r>
          </a:p>
          <a:p>
            <a:pPr lvl="1"/>
            <a:r>
              <a:rPr lang="en-US" dirty="0"/>
              <a:t>Make sure that you </a:t>
            </a:r>
            <a:r>
              <a:rPr lang="en-US" u="sng" dirty="0">
                <a:solidFill>
                  <a:srgbClr val="FF0000"/>
                </a:solidFill>
              </a:rPr>
              <a:t>use homologous sequences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07554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1"/>
            <a:r>
              <a:rPr lang="en-US" dirty="0"/>
              <a:t>Identifying non-homologues are not easy but if identified those sequences should be removed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Restrict the sequences only to protein coding DNA regions that are available for all taxa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Most Phylogenetic programs do not have a method to handle INDELs. So, the gap containing region should be deleted.</a:t>
            </a:r>
          </a:p>
          <a:p>
            <a:pPr lvl="2"/>
            <a:r>
              <a:rPr lang="en-US" dirty="0"/>
              <a:t>Most programs do this by default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7860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2400"/>
            <a:ext cx="5037372" cy="5912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5334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Fig. 7.17 Book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2400"/>
            <a:ext cx="1905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MSA:</a:t>
            </a:r>
            <a:br>
              <a:rPr lang="en-US" dirty="0"/>
            </a:br>
            <a:r>
              <a:rPr lang="en-US" sz="1600" dirty="0"/>
              <a:t>MAFFT-FFT-NS1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0" y="76200"/>
            <a:ext cx="10668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43800" y="6858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 should be removed</a:t>
            </a:r>
          </a:p>
        </p:txBody>
      </p:sp>
    </p:spTree>
    <p:extLst>
      <p:ext uri="{BB962C8B-B14F-4D97-AF65-F5344CB8AC3E}">
        <p14:creationId xmlns:p14="http://schemas.microsoft.com/office/powerpoint/2010/main" val="274027198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4267199" cy="4525963"/>
          </a:xfrm>
        </p:spPr>
        <p:txBody>
          <a:bodyPr/>
          <a:lstStyle/>
          <a:p>
            <a:r>
              <a:rPr lang="en-US" sz="2800" b="1" u="sng" dirty="0"/>
              <a:t>Two types of trees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Character-based</a:t>
            </a:r>
          </a:p>
          <a:p>
            <a:pPr lvl="1"/>
            <a:r>
              <a:rPr lang="en-US" sz="2200" dirty="0"/>
              <a:t>Will use the characters (each column) to infer trees</a:t>
            </a:r>
          </a:p>
          <a:p>
            <a:r>
              <a:rPr lang="en-US" sz="2800" dirty="0">
                <a:solidFill>
                  <a:srgbClr val="00B0F0"/>
                </a:solidFill>
              </a:rPr>
              <a:t>Distance based</a:t>
            </a:r>
          </a:p>
          <a:p>
            <a:pPr lvl="1"/>
            <a:r>
              <a:rPr lang="en-US" sz="2200" dirty="0"/>
              <a:t>Will reduce the sequences into distance matrix  and use that to build trees</a:t>
            </a:r>
          </a:p>
          <a:p>
            <a:r>
              <a:rPr lang="en-US" sz="2800" dirty="0"/>
              <a:t>Statistical methods</a:t>
            </a:r>
          </a:p>
          <a:p>
            <a:pPr lvl="1"/>
            <a:r>
              <a:rPr lang="en-US" sz="2200" dirty="0"/>
              <a:t>Maximum likelihood </a:t>
            </a:r>
            <a:r>
              <a:rPr lang="en-US" sz="2200" dirty="0" err="1"/>
              <a:t>etc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968" y="1219200"/>
            <a:ext cx="494702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62300"/>
            <a:ext cx="47244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072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/>
          <a:lstStyle/>
          <a:p>
            <a:r>
              <a:rPr lang="en-US" u="sng" dirty="0"/>
              <a:t>Step-3: Models of DNA/AA substitution: </a:t>
            </a:r>
          </a:p>
          <a:p>
            <a:r>
              <a:rPr lang="en-US" dirty="0"/>
              <a:t>For distance-based methods,</a:t>
            </a:r>
          </a:p>
          <a:p>
            <a:pPr lvl="1"/>
            <a:r>
              <a:rPr lang="en-US" sz="2400" dirty="0"/>
              <a:t>Distance between pair of sequences = # of mismatched positions</a:t>
            </a:r>
          </a:p>
          <a:p>
            <a:pPr lvl="2"/>
            <a:r>
              <a:rPr lang="en-US" dirty="0"/>
              <a:t>Scoring models (Ex. PAM, Jukes Cantor etc.) can also be used for calculating Distances</a:t>
            </a:r>
          </a:p>
          <a:p>
            <a:r>
              <a:rPr lang="en-US" dirty="0"/>
              <a:t>Character based methods</a:t>
            </a:r>
          </a:p>
          <a:p>
            <a:pPr lvl="1"/>
            <a:r>
              <a:rPr lang="en-US" sz="2400" dirty="0"/>
              <a:t>For maximum parsimony, the criterion for finding the best tree is based on the shortest branch lengths and, while individual characters are also evaluated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692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/>
          <a:lstStyle/>
          <a:p>
            <a:r>
              <a:rPr lang="en-US" u="sng" dirty="0"/>
              <a:t>Step-3: Models of DNA/AA substitution: </a:t>
            </a:r>
          </a:p>
          <a:p>
            <a:r>
              <a:rPr lang="en-US" dirty="0"/>
              <a:t>Maximum likelihood and Bayesian approaches</a:t>
            </a:r>
          </a:p>
          <a:p>
            <a:pPr lvl="1"/>
            <a:r>
              <a:rPr lang="en-US" dirty="0"/>
              <a:t>statistical models are applied to individual characters (residues) in order to assess the most likely topology as well as other features such as substitution rates along individual branches.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26E95-05CE-4464-AFBD-0B6B3AF90639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893C2-B0F2-4E9B-BCD8-577811626FD8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6472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Misconceptions</a:t>
            </a:r>
          </a:p>
          <a:p>
            <a:pPr lvl="1"/>
            <a:r>
              <a:rPr lang="en-US" dirty="0"/>
              <a:t>Chimp </a:t>
            </a:r>
            <a:r>
              <a:rPr lang="en-US" dirty="0">
                <a:sym typeface="Wingdings" panose="05000000000000000000" pitchFamily="2" charset="2"/>
              </a:rPr>
              <a:t> Man (Wrong)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Humans are more closely related to apes than monkeys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Did we evolve from apes? No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Concept of God </a:t>
            </a:r>
          </a:p>
          <a:p>
            <a:endParaRPr lang="en-US" dirty="0"/>
          </a:p>
          <a:p>
            <a:r>
              <a:rPr lang="en-US" dirty="0"/>
              <a:t>What is phylogeny?</a:t>
            </a:r>
          </a:p>
          <a:p>
            <a:pPr lvl="1"/>
            <a:r>
              <a:rPr lang="en-US" dirty="0"/>
              <a:t>Inference of evolutionary relationships </a:t>
            </a:r>
          </a:p>
          <a:p>
            <a:pPr lvl="1"/>
            <a:r>
              <a:rPr lang="en-US" dirty="0"/>
              <a:t>How can we do this?</a:t>
            </a:r>
          </a:p>
          <a:p>
            <a:pPr lvl="2"/>
            <a:r>
              <a:rPr lang="en-US" dirty="0"/>
              <a:t>Comparing morphological relationships</a:t>
            </a:r>
          </a:p>
          <a:p>
            <a:pPr lvl="2"/>
            <a:r>
              <a:rPr lang="en-US" dirty="0"/>
              <a:t>We can also use molecular fingerprints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7AB180-EFA1-4651-A435-8B8CFF86F2E6}"/>
              </a:ext>
            </a:extLst>
          </p:cNvPr>
          <p:cNvCxnSpPr/>
          <p:nvPr/>
        </p:nvCxnSpPr>
        <p:spPr>
          <a:xfrm flipH="1">
            <a:off x="6934200" y="381000"/>
            <a:ext cx="7620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B17FAF-FBF7-4347-91DA-413D72397286}"/>
              </a:ext>
            </a:extLst>
          </p:cNvPr>
          <p:cNvCxnSpPr/>
          <p:nvPr/>
        </p:nvCxnSpPr>
        <p:spPr>
          <a:xfrm>
            <a:off x="7696200" y="381000"/>
            <a:ext cx="685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D540F697-71A1-4ED8-850A-E8FA4351F57D}"/>
              </a:ext>
            </a:extLst>
          </p:cNvPr>
          <p:cNvSpPr/>
          <p:nvPr/>
        </p:nvSpPr>
        <p:spPr>
          <a:xfrm rot="5400000">
            <a:off x="6703443" y="1137219"/>
            <a:ext cx="46151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7A432-2432-4348-A8BF-D0603A59E9EE}"/>
              </a:ext>
            </a:extLst>
          </p:cNvPr>
          <p:cNvSpPr txBox="1"/>
          <p:nvPr/>
        </p:nvSpPr>
        <p:spPr>
          <a:xfrm>
            <a:off x="5909198" y="1417638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Apes</a:t>
            </a:r>
            <a:br>
              <a:rPr lang="en-US" dirty="0"/>
            </a:br>
            <a:r>
              <a:rPr lang="en-US" dirty="0"/>
              <a:t>(Gorillas and Chimps)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97F29-B798-4102-836B-D010675A4228}"/>
              </a:ext>
            </a:extLst>
          </p:cNvPr>
          <p:cNvSpPr txBox="1"/>
          <p:nvPr/>
        </p:nvSpPr>
        <p:spPr>
          <a:xfrm>
            <a:off x="6819899" y="3101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Ancestor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C402E-6303-46B4-B4C8-E6BEC68367BD}"/>
              </a:ext>
            </a:extLst>
          </p:cNvPr>
          <p:cNvSpPr txBox="1"/>
          <p:nvPr/>
        </p:nvSpPr>
        <p:spPr>
          <a:xfrm>
            <a:off x="7882630" y="1431516"/>
            <a:ext cx="11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Hominids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1687ED-7D65-4F28-A214-CB522D1D19FE}"/>
              </a:ext>
            </a:extLst>
          </p:cNvPr>
          <p:cNvSpPr/>
          <p:nvPr/>
        </p:nvSpPr>
        <p:spPr>
          <a:xfrm rot="5400000">
            <a:off x="8151244" y="1154255"/>
            <a:ext cx="46151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8F2422-0EA5-4A0F-9277-2ED15B3699FF}"/>
              </a:ext>
            </a:extLst>
          </p:cNvPr>
          <p:cNvSpPr/>
          <p:nvPr/>
        </p:nvSpPr>
        <p:spPr>
          <a:xfrm rot="5400000">
            <a:off x="8152259" y="1900918"/>
            <a:ext cx="46151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778AF-4844-4EE8-A78B-85F6E6453557}"/>
              </a:ext>
            </a:extLst>
          </p:cNvPr>
          <p:cNvSpPr txBox="1"/>
          <p:nvPr/>
        </p:nvSpPr>
        <p:spPr>
          <a:xfrm>
            <a:off x="8001000" y="2232653"/>
            <a:ext cx="118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C2A1B-C8BF-4147-AE9F-52E105215BA7}"/>
              </a:ext>
            </a:extLst>
          </p:cNvPr>
          <p:cNvSpPr txBox="1"/>
          <p:nvPr/>
        </p:nvSpPr>
        <p:spPr>
          <a:xfrm>
            <a:off x="8001000" y="46460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MYA</a:t>
            </a:r>
          </a:p>
        </p:txBody>
      </p:sp>
    </p:spTree>
    <p:extLst>
      <p:ext uri="{BB962C8B-B14F-4D97-AF65-F5344CB8AC3E}">
        <p14:creationId xmlns:p14="http://schemas.microsoft.com/office/powerpoint/2010/main" val="3722505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 us explore distance-based methods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6038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Estimating the Distance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Hemming Distance (degree of Divergence)</a:t>
            </a:r>
          </a:p>
          <a:p>
            <a:pPr lvl="1"/>
            <a:r>
              <a:rPr lang="en-US" dirty="0"/>
              <a:t>n is the number of sites that are </a:t>
            </a:r>
            <a:br>
              <a:rPr lang="en-US" dirty="0"/>
            </a:br>
            <a:r>
              <a:rPr lang="en-US" dirty="0"/>
              <a:t>different among N sites</a:t>
            </a:r>
          </a:p>
          <a:p>
            <a:pPr lvl="1"/>
            <a:r>
              <a:rPr lang="en-US" dirty="0"/>
              <a:t>Pros: Easy to compute</a:t>
            </a:r>
          </a:p>
          <a:p>
            <a:pPr lvl="1"/>
            <a:r>
              <a:rPr lang="en-US" dirty="0"/>
              <a:t>Cons: d is not the same as evolutionary distance. These distances do not take into account the multiple changes that has occurred in a site.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539878"/>
              </p:ext>
            </p:extLst>
          </p:nvPr>
        </p:nvGraphicFramePr>
        <p:xfrm>
          <a:off x="6705600" y="221456"/>
          <a:ext cx="2136008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1" name="Equation" r:id="rId3" imgW="672840" imgH="393480" progId="Equation.3">
                  <p:embed/>
                </p:oleObj>
              </mc:Choice>
              <mc:Fallback>
                <p:oleObj name="Equation" r:id="rId3" imgW="6728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221456"/>
                        <a:ext cx="2136008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62200" y="5631696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in Mega is called “p distance”</a:t>
            </a:r>
          </a:p>
        </p:txBody>
      </p:sp>
    </p:spTree>
    <p:extLst>
      <p:ext uri="{BB962C8B-B14F-4D97-AF65-F5344CB8AC3E}">
        <p14:creationId xmlns:p14="http://schemas.microsoft.com/office/powerpoint/2010/main" val="102247118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74613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Estimating the Distance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199" y="1450648"/>
            <a:ext cx="8939213" cy="4525963"/>
          </a:xfrm>
        </p:spPr>
        <p:txBody>
          <a:bodyPr/>
          <a:lstStyle/>
          <a:p>
            <a:r>
              <a:rPr lang="en-US" dirty="0"/>
              <a:t>Mega, this is called </a:t>
            </a:r>
            <a:r>
              <a:rPr lang="en-US" b="1" u="sng" dirty="0">
                <a:solidFill>
                  <a:srgbClr val="FF0000"/>
                </a:solidFill>
              </a:rPr>
              <a:t>Poisson Correction</a:t>
            </a:r>
          </a:p>
          <a:p>
            <a:pPr lvl="1"/>
            <a:r>
              <a:rPr lang="en-US" dirty="0"/>
              <a:t>This is similar to the previous formula we looked earlier for evolution rate</a:t>
            </a:r>
          </a:p>
          <a:p>
            <a:r>
              <a:rPr lang="en-US" dirty="0"/>
              <a:t>Ideas for the model based on Poisson events</a:t>
            </a:r>
          </a:p>
          <a:p>
            <a:pPr lvl="1"/>
            <a:r>
              <a:rPr lang="en-US" dirty="0"/>
              <a:t>Rare events </a:t>
            </a:r>
          </a:p>
          <a:p>
            <a:pPr lvl="2"/>
            <a:r>
              <a:rPr lang="en-US" dirty="0"/>
              <a:t>Small prob. Of observing events across the genome (p proportional to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t ; Delta Constant)</a:t>
            </a:r>
          </a:p>
          <a:p>
            <a:pPr lvl="1"/>
            <a:r>
              <a:rPr lang="en-US" dirty="0"/>
              <a:t>Changes are independent</a:t>
            </a:r>
          </a:p>
          <a:p>
            <a:pPr lvl="1"/>
            <a:r>
              <a:rPr lang="en-US" dirty="0"/>
              <a:t>Number of changes are constant over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1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11793"/>
              </p:ext>
            </p:extLst>
          </p:nvPr>
        </p:nvGraphicFramePr>
        <p:xfrm>
          <a:off x="6153150" y="74613"/>
          <a:ext cx="2862263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6" name="Equation" r:id="rId3" imgW="901440" imgH="203040" progId="Equation.3">
                  <p:embed/>
                </p:oleObj>
              </mc:Choice>
              <mc:Fallback>
                <p:oleObj name="Equation" r:id="rId3" imgW="901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3150" y="74613"/>
                        <a:ext cx="2862263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57600" y="953760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proportion of residues that differ</a:t>
            </a:r>
            <a:br>
              <a:rPr lang="en-US" dirty="0"/>
            </a:br>
            <a:r>
              <a:rPr lang="en-US" dirty="0"/>
              <a:t>Formula is based on Poisson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6418697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different Probability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Actual distances are different but get the same tree but the lengths are different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836" y="484872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Sequences </a:t>
            </a:r>
            <a:r>
              <a:rPr lang="en-US" dirty="0">
                <a:sym typeface="Wingdings" panose="05000000000000000000" pitchFamily="2" charset="2"/>
              </a:rPr>
              <a:t> Alignments (MSA)  compute distances (many types; Poisson models etc.)   Using clustering (N-J etc.), we build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0778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from different models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450522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an alignment where 3 nucleotides out of 60 aligned residues differ. The normalized Hamming distance is 3/60 = 0.05. </a:t>
            </a:r>
          </a:p>
          <a:p>
            <a:r>
              <a:rPr lang="en-US" dirty="0"/>
              <a:t>The Jukes–Cantor correction d = – (3/4) ln[1 – (4 × 0.05/3)] = 0.052. In this case, applying the correction causes only a small effect. </a:t>
            </a:r>
          </a:p>
          <a:p>
            <a:endParaRPr lang="en-US" dirty="0"/>
          </a:p>
          <a:p>
            <a:r>
              <a:rPr lang="en-US" dirty="0"/>
              <a:t>When 30/60 nucleotides differ, </a:t>
            </a:r>
          </a:p>
          <a:p>
            <a:r>
              <a:rPr lang="en-US" dirty="0"/>
              <a:t>the Jukes–Cantor correction is – (3/4) ln [1–(4 × 0.5/3)] = 0.82, </a:t>
            </a:r>
          </a:p>
          <a:p>
            <a:r>
              <a:rPr lang="en-US" dirty="0"/>
              <a:t>a far more substantial adjustment.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27" y="464530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Example from the book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922488"/>
              </p:ext>
            </p:extLst>
          </p:nvPr>
        </p:nvGraphicFramePr>
        <p:xfrm>
          <a:off x="5867400" y="3752160"/>
          <a:ext cx="3011539" cy="1077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Equation" r:id="rId3" imgW="1206360" imgH="431640" progId="Equation.3">
                  <p:embed/>
                </p:oleObj>
              </mc:Choice>
              <mc:Fallback>
                <p:oleObj name="Equation" r:id="rId3" imgW="1206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7400" y="3752160"/>
                        <a:ext cx="3011539" cy="1077814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4727" y="5075934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Jukes-Cantor: Probabilistic model for mutations of nucleotides, assumes 4 bases are present in equal frequencies; equal chance of mutating to other; equal probability for transitions and </a:t>
            </a:r>
            <a:r>
              <a:rPr lang="en-US" dirty="0" err="1"/>
              <a:t>transversion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76991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1"/>
            <a:ext cx="5867400" cy="5921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276600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Distant sequences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002060"/>
                </a:solidFill>
              </a:rPr>
              <a:t>Blue</a:t>
            </a:r>
            <a:br>
              <a:rPr lang="en-US" sz="1200" dirty="0">
                <a:solidFill>
                  <a:srgbClr val="002060"/>
                </a:solidFill>
              </a:rPr>
            </a:br>
            <a:r>
              <a:rPr lang="en-US" sz="1200" dirty="0">
                <a:solidFill>
                  <a:srgbClr val="002060"/>
                </a:solidFill>
              </a:rPr>
              <a:t>Close</a:t>
            </a:r>
            <a:br>
              <a:rPr lang="en-US" sz="1200" dirty="0">
                <a:solidFill>
                  <a:srgbClr val="002060"/>
                </a:solidFill>
              </a:rPr>
            </a:br>
            <a:r>
              <a:rPr lang="en-US" sz="1200" dirty="0" err="1">
                <a:solidFill>
                  <a:srgbClr val="002060"/>
                </a:solidFill>
              </a:rPr>
              <a:t>Seqs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br>
              <a:rPr lang="en-US" dirty="0"/>
            </a:br>
            <a:r>
              <a:rPr lang="en-US" dirty="0" err="1"/>
              <a:t>Globins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31640"/>
              </p:ext>
            </p:extLst>
          </p:nvPr>
        </p:nvGraphicFramePr>
        <p:xfrm>
          <a:off x="6705600" y="4953000"/>
          <a:ext cx="2286000" cy="51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2" name="Equation" r:id="rId4" imgW="901440" imgH="203040" progId="Equation.3">
                  <p:embed/>
                </p:oleObj>
              </mc:Choice>
              <mc:Fallback>
                <p:oleObj name="Equation" r:id="rId4" imgW="901440" imgH="203040" progId="Equation.3">
                  <p:embed/>
                  <p:pic>
                    <p:nvPicPr>
                      <p:cNvPr id="12" name="Content Placeholder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4953000"/>
                        <a:ext cx="2286000" cy="516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040654"/>
              </p:ext>
            </p:extLst>
          </p:nvPr>
        </p:nvGraphicFramePr>
        <p:xfrm>
          <a:off x="6748269" y="2819400"/>
          <a:ext cx="2136008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3" name="Equation" r:id="rId6" imgW="672840" imgH="393480" progId="Equation.3">
                  <p:embed/>
                </p:oleObj>
              </mc:Choice>
              <mc:Fallback>
                <p:oleObj name="Equation" r:id="rId6" imgW="672840" imgH="393480" progId="Equation.3">
                  <p:embed/>
                  <p:pic>
                    <p:nvPicPr>
                      <p:cNvPr id="9" name="Content Placeholder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8269" y="2819400"/>
                        <a:ext cx="2136008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432141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455-9D2A-4BD8-8CE6-0B983A33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971D-1DC9-42C3-8633-E93AB35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534400" cy="4708525"/>
          </a:xfrm>
        </p:spPr>
        <p:txBody>
          <a:bodyPr/>
          <a:lstStyle/>
          <a:p>
            <a:r>
              <a:rPr lang="en-US" sz="2800" dirty="0"/>
              <a:t>For an rooted (5 taxa) there are 105 possible trees. Which one is correct?</a:t>
            </a:r>
          </a:p>
          <a:p>
            <a:pPr lvl="1"/>
            <a:r>
              <a:rPr lang="en-US" sz="2400" dirty="0"/>
              <a:t>Living or fossil is needed; if not then we can use bootstrapping; let us what is bootstrapping </a:t>
            </a:r>
          </a:p>
          <a:p>
            <a:r>
              <a:rPr lang="en-US" sz="2800" dirty="0"/>
              <a:t>Construct tree (original topology)</a:t>
            </a:r>
          </a:p>
          <a:p>
            <a:r>
              <a:rPr lang="en-US" sz="2800" dirty="0"/>
              <a:t>Drop taxa, reconstruct tree</a:t>
            </a:r>
          </a:p>
          <a:p>
            <a:r>
              <a:rPr lang="en-US" sz="2800" dirty="0"/>
              <a:t>Capture tree topology</a:t>
            </a:r>
          </a:p>
          <a:p>
            <a:r>
              <a:rPr lang="en-US" sz="2800" dirty="0"/>
              <a:t>Replace taxa and repeat for remaining taxa</a:t>
            </a:r>
          </a:p>
          <a:p>
            <a:r>
              <a:rPr lang="en-US" sz="2800" dirty="0"/>
              <a:t>Sum the topologies that retained orig. topology</a:t>
            </a:r>
          </a:p>
          <a:p>
            <a:pPr lvl="1"/>
            <a:r>
              <a:rPr lang="en-US" sz="2400" dirty="0"/>
              <a:t>Best tree is one that reproduces the original topology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D1F52-72EF-4F5F-AE9B-607A3B39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C9600-1D33-4B43-9709-287DD912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0386-9461-4775-915C-0B01B807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8659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146"/>
            <a:ext cx="4953000" cy="6126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791" y="9906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P-distance</a:t>
            </a:r>
          </a:p>
          <a:p>
            <a:r>
              <a:rPr lang="en-US" dirty="0">
                <a:solidFill>
                  <a:srgbClr val="C00000"/>
                </a:solidFill>
              </a:rPr>
              <a:t>Same as HAMMING distance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87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</a:t>
            </a:r>
            <a:br>
              <a:rPr lang="en-US" dirty="0"/>
            </a:br>
            <a:r>
              <a:rPr lang="en-US" dirty="0"/>
              <a:t>Correction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743200"/>
            <a:ext cx="11430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Same </a:t>
            </a:r>
            <a:br>
              <a:rPr lang="en-US" dirty="0"/>
            </a:br>
            <a:r>
              <a:rPr lang="en-US" dirty="0"/>
              <a:t>Tree but</a:t>
            </a:r>
            <a:br>
              <a:rPr lang="en-US" dirty="0"/>
            </a:br>
            <a:r>
              <a:rPr lang="en-US" dirty="0"/>
              <a:t>with diff</a:t>
            </a:r>
            <a:br>
              <a:rPr lang="en-US" dirty="0"/>
            </a:br>
            <a:r>
              <a:rPr lang="en-US" dirty="0"/>
              <a:t>Distance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457200"/>
            <a:ext cx="2743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font indicates the confidence</a:t>
            </a:r>
          </a:p>
          <a:p>
            <a:endParaRPr lang="en-US" dirty="0"/>
          </a:p>
          <a:p>
            <a:r>
              <a:rPr lang="en-US" dirty="0"/>
              <a:t>When we create trees we indicate the number of bootstrap replicates that we want the model to use. And the numbers come from those trials</a:t>
            </a:r>
          </a:p>
          <a:p>
            <a:endParaRPr lang="en-US" dirty="0"/>
          </a:p>
          <a:p>
            <a:r>
              <a:rPr lang="en-US" dirty="0"/>
              <a:t>Example, in the clade that contain </a:t>
            </a:r>
            <a:r>
              <a:rPr lang="en-US" dirty="0">
                <a:solidFill>
                  <a:srgbClr val="FF0000"/>
                </a:solidFill>
              </a:rPr>
              <a:t>Horse, dog and kangaroo alpha </a:t>
            </a:r>
            <a:r>
              <a:rPr lang="en-US" dirty="0" err="1">
                <a:solidFill>
                  <a:srgbClr val="FF0000"/>
                </a:solidFill>
              </a:rPr>
              <a:t>globins</a:t>
            </a:r>
            <a:r>
              <a:rPr lang="en-US" dirty="0"/>
              <a:t>, 100% of the bootstrap trials included them. So, high confidence</a:t>
            </a:r>
          </a:p>
          <a:p>
            <a:endParaRPr lang="en-US" dirty="0"/>
          </a:p>
          <a:p>
            <a:r>
              <a:rPr lang="en-US" dirty="0"/>
              <a:t>Look at the clade containing horse/dog alpha-globin only 52% trees joined those </a:t>
            </a:r>
            <a:br>
              <a:rPr lang="en-US" dirty="0"/>
            </a:br>
            <a:r>
              <a:rPr lang="en-US" dirty="0"/>
              <a:t>proteins; less confidence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0" y="61722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967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using the probability models, we assumed uniform rate of variation</a:t>
            </a:r>
          </a:p>
          <a:p>
            <a:r>
              <a:rPr lang="en-US" dirty="0"/>
              <a:t>This may or may not be correct, so a model that is based on </a:t>
            </a:r>
            <a:r>
              <a:rPr lang="en-US" b="1" i="1" u="sng" dirty="0"/>
              <a:t>gamma distribution </a:t>
            </a:r>
            <a:r>
              <a:rPr lang="en-US" dirty="0"/>
              <a:t>can also be used </a:t>
            </a:r>
          </a:p>
          <a:p>
            <a:pPr lvl="1"/>
            <a:r>
              <a:rPr lang="en-US" dirty="0"/>
              <a:t>Gamma distribution also has a alpha parameter that can also be varied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6890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Five steps to create trees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3349"/>
          <a:stretch/>
        </p:blipFill>
        <p:spPr>
          <a:xfrm>
            <a:off x="1219200" y="1417639"/>
            <a:ext cx="5029200" cy="47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57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Inferred evolutionary relationships (hypothesis) between organisms (taxa) can then be drawn using a tree</a:t>
            </a:r>
          </a:p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All life forms share a common origin called common ancestor</a:t>
            </a:r>
          </a:p>
          <a:p>
            <a:pPr lvl="1"/>
            <a:r>
              <a:rPr lang="en-US" dirty="0"/>
              <a:t>More than </a:t>
            </a:r>
            <a:r>
              <a:rPr lang="en-US" u="sng" dirty="0"/>
              <a:t>99% of all species that lived were extinct</a:t>
            </a:r>
          </a:p>
          <a:p>
            <a:pPr lvl="1"/>
            <a:r>
              <a:rPr lang="en-US" dirty="0"/>
              <a:t>Among extant organisms, closely related ones were evolved from recent common ancestor than the distant relative organisms</a:t>
            </a:r>
          </a:p>
        </p:txBody>
      </p:sp>
    </p:spTree>
    <p:extLst>
      <p:ext uri="{BB962C8B-B14F-4D97-AF65-F5344CB8AC3E}">
        <p14:creationId xmlns:p14="http://schemas.microsoft.com/office/powerpoint/2010/main" val="2180387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79" y="0"/>
            <a:ext cx="8229600" cy="1143000"/>
          </a:xfrm>
        </p:spPr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406901"/>
            <a:ext cx="8229600" cy="1719262"/>
          </a:xfrm>
        </p:spPr>
        <p:txBody>
          <a:bodyPr/>
          <a:lstStyle/>
          <a:p>
            <a:r>
              <a:rPr lang="en-US" dirty="0"/>
              <a:t>Protein sequences: </a:t>
            </a:r>
          </a:p>
          <a:p>
            <a:pPr lvl="1"/>
            <a:r>
              <a:rPr lang="en-US" dirty="0"/>
              <a:t>MEGA can do a variety of test and pick the best statistical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5160"/>
          <a:stretch/>
        </p:blipFill>
        <p:spPr>
          <a:xfrm>
            <a:off x="952500" y="846138"/>
            <a:ext cx="7239000" cy="3560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3F822-2A05-4A78-8AC9-D951A31779D3}"/>
              </a:ext>
            </a:extLst>
          </p:cNvPr>
          <p:cNvSpPr txBox="1"/>
          <p:nvPr/>
        </p:nvSpPr>
        <p:spPr>
          <a:xfrm>
            <a:off x="-38100" y="2211020"/>
            <a:ext cx="1981200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Length of the segment: Amount of Genetic Change 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EA40E-F5E3-438C-8FD9-17A41CDBD75E}"/>
              </a:ext>
            </a:extLst>
          </p:cNvPr>
          <p:cNvSpPr/>
          <p:nvPr/>
        </p:nvSpPr>
        <p:spPr>
          <a:xfrm rot="18736140">
            <a:off x="1391578" y="198242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493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 Methods Summary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26E95-05CE-4464-AFBD-0B6B3AF90639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Lucida Console" pitchFamily="49" charset="0"/>
                <a:ea typeface="+mn-ea"/>
                <a:cs typeface="+mn-cs"/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893C2-B0F2-4E9B-BCD8-577811626FD8}" type="slidenum">
              <a: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42664"/>
              </p:ext>
            </p:extLst>
          </p:nvPr>
        </p:nvGraphicFramePr>
        <p:xfrm>
          <a:off x="1487510" y="2819400"/>
          <a:ext cx="7010400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169628476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33523868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3747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(Discrete-based)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7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UPGMA</a:t>
                      </a:r>
                    </a:p>
                    <a:p>
                      <a:r>
                        <a:rPr lang="en-US" dirty="0"/>
                        <a:t>N-J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0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Search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Parsimony</a:t>
                      </a:r>
                    </a:p>
                    <a:p>
                      <a:r>
                        <a:rPr lang="en-US" dirty="0"/>
                        <a:t>Maximum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Likelihood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3577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55D088-542B-439C-A85E-A155A279F66C}"/>
              </a:ext>
            </a:extLst>
          </p:cNvPr>
          <p:cNvSpPr txBox="1"/>
          <p:nvPr/>
        </p:nvSpPr>
        <p:spPr>
          <a:xfrm>
            <a:off x="1528762" y="1795353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MSA </a:t>
            </a:r>
            <a:r>
              <a:rPr lang="en-US" dirty="0">
                <a:sym typeface="Wingdings" panose="05000000000000000000" pitchFamily="2" charset="2"/>
              </a:rPr>
              <a:t> Distances (# of mismatched; or Scoring sub matrices (Jukes Cantor, </a:t>
            </a:r>
            <a:r>
              <a:rPr lang="en-US" dirty="0" err="1">
                <a:sym typeface="Wingdings" panose="05000000000000000000" pitchFamily="2" charset="2"/>
              </a:rPr>
              <a:t>Kimuara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Nei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C633BC-F50A-4FD4-96D1-CF98924C5FB7}"/>
              </a:ext>
            </a:extLst>
          </p:cNvPr>
          <p:cNvSpPr/>
          <p:nvPr/>
        </p:nvSpPr>
        <p:spPr>
          <a:xfrm rot="3179259">
            <a:off x="6080789" y="4711699"/>
            <a:ext cx="457200" cy="635000"/>
          </a:xfrm>
          <a:prstGeom prst="down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37EC5DD-FA35-4870-9D00-426397BBE8B1}"/>
              </a:ext>
            </a:extLst>
          </p:cNvPr>
          <p:cNvSpPr/>
          <p:nvPr/>
        </p:nvSpPr>
        <p:spPr>
          <a:xfrm rot="8242569">
            <a:off x="4614861" y="2122710"/>
            <a:ext cx="457200" cy="635000"/>
          </a:xfrm>
          <a:prstGeom prst="down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FAF87-4CCD-4F98-9661-335821D14511}"/>
              </a:ext>
            </a:extLst>
          </p:cNvPr>
          <p:cNvSpPr txBox="1"/>
          <p:nvPr/>
        </p:nvSpPr>
        <p:spPr>
          <a:xfrm>
            <a:off x="2743200" y="50292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don’t use distances;</a:t>
            </a:r>
            <a:br>
              <a:rPr lang="en-US" dirty="0"/>
            </a:br>
            <a:r>
              <a:rPr lang="en-US" dirty="0"/>
              <a:t>Use mismatches directly to construct trees</a:t>
            </a:r>
          </a:p>
        </p:txBody>
      </p:sp>
    </p:spTree>
    <p:extLst>
      <p:ext uri="{BB962C8B-B14F-4D97-AF65-F5344CB8AC3E}">
        <p14:creationId xmlns:p14="http://schemas.microsoft.com/office/powerpoint/2010/main" val="11874620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7290-C891-42C5-9894-A5AB8387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Maximum Parsimony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A5564-F1C5-41CA-B727-EA7201ED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A009D-A276-457F-B031-23FAF8D4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760D2-0267-48D8-9800-88EFAAFA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FE5629-2BAA-4243-A16F-BA40B118EDF0}"/>
              </a:ext>
            </a:extLst>
          </p:cNvPr>
          <p:cNvSpPr txBox="1"/>
          <p:nvPr/>
        </p:nvSpPr>
        <p:spPr>
          <a:xfrm>
            <a:off x="5105401" y="3068291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E304D6-CAEF-4D4F-AEE0-DEBB29BF6CB3}"/>
              </a:ext>
            </a:extLst>
          </p:cNvPr>
          <p:cNvGrpSpPr/>
          <p:nvPr/>
        </p:nvGrpSpPr>
        <p:grpSpPr>
          <a:xfrm>
            <a:off x="76200" y="1927495"/>
            <a:ext cx="6757987" cy="3445974"/>
            <a:chOff x="152401" y="1927495"/>
            <a:chExt cx="6757987" cy="34459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DBBB85-34DB-41CE-8CFD-0199D8391C44}"/>
                </a:ext>
              </a:extLst>
            </p:cNvPr>
            <p:cNvCxnSpPr/>
            <p:nvPr/>
          </p:nvCxnSpPr>
          <p:spPr>
            <a:xfrm flipH="1">
              <a:off x="1104901" y="3319565"/>
              <a:ext cx="4572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B2A6E1-0593-45B8-8547-4C9FD4BD3654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1" y="3319565"/>
              <a:ext cx="3810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A95AEA-BEF6-43A3-B6E6-6FF246968A4F}"/>
                </a:ext>
              </a:extLst>
            </p:cNvPr>
            <p:cNvCxnSpPr/>
            <p:nvPr/>
          </p:nvCxnSpPr>
          <p:spPr>
            <a:xfrm flipH="1">
              <a:off x="647701" y="4239363"/>
              <a:ext cx="4572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F50568-B8FC-4797-BEE3-2409AE5489EA}"/>
                </a:ext>
              </a:extLst>
            </p:cNvPr>
            <p:cNvCxnSpPr>
              <a:cxnSpLocks/>
            </p:cNvCxnSpPr>
            <p:nvPr/>
          </p:nvCxnSpPr>
          <p:spPr>
            <a:xfrm>
              <a:off x="1104901" y="4239363"/>
              <a:ext cx="3810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885DC-9B1F-4204-975A-563D035D407E}"/>
                </a:ext>
              </a:extLst>
            </p:cNvPr>
            <p:cNvSpPr txBox="1"/>
            <p:nvPr/>
          </p:nvSpPr>
          <p:spPr>
            <a:xfrm>
              <a:off x="1104901" y="2903024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57FEA2-8B72-4CBF-B926-1D6A29F55906}"/>
                </a:ext>
              </a:extLst>
            </p:cNvPr>
            <p:cNvSpPr txBox="1"/>
            <p:nvPr/>
          </p:nvSpPr>
          <p:spPr>
            <a:xfrm>
              <a:off x="1462088" y="3746454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221196-D92D-453A-A756-A26745F5FE81}"/>
                </a:ext>
              </a:extLst>
            </p:cNvPr>
            <p:cNvSpPr txBox="1"/>
            <p:nvPr/>
          </p:nvSpPr>
          <p:spPr>
            <a:xfrm>
              <a:off x="381001" y="3742327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2E77C8-476F-432A-9039-D7BCDFBF8AB9}"/>
                </a:ext>
              </a:extLst>
            </p:cNvPr>
            <p:cNvSpPr txBox="1"/>
            <p:nvPr/>
          </p:nvSpPr>
          <p:spPr>
            <a:xfrm>
              <a:off x="1219201" y="4670695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7926D-9358-412E-973E-CF2D9CE444CE}"/>
                </a:ext>
              </a:extLst>
            </p:cNvPr>
            <p:cNvSpPr txBox="1"/>
            <p:nvPr/>
          </p:nvSpPr>
          <p:spPr>
            <a:xfrm>
              <a:off x="152401" y="4684982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2E063-171C-43B0-8812-DBC6FF8D1A06}"/>
                </a:ext>
              </a:extLst>
            </p:cNvPr>
            <p:cNvSpPr txBox="1"/>
            <p:nvPr/>
          </p:nvSpPr>
          <p:spPr>
            <a:xfrm>
              <a:off x="3352801" y="192749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MSA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09707A-6935-4081-A1F9-E31E508E6374}"/>
                </a:ext>
              </a:extLst>
            </p:cNvPr>
            <p:cNvCxnSpPr/>
            <p:nvPr/>
          </p:nvCxnSpPr>
          <p:spPr>
            <a:xfrm flipH="1">
              <a:off x="1943101" y="2389160"/>
              <a:ext cx="1409700" cy="376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B8CBE6-0DA8-4F23-B788-3CC5381CF9ED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1" y="2389160"/>
              <a:ext cx="1371602" cy="68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9111D9-6618-487E-ADA7-D71546EA4A17}"/>
                </a:ext>
              </a:extLst>
            </p:cNvPr>
            <p:cNvSpPr txBox="1"/>
            <p:nvPr/>
          </p:nvSpPr>
          <p:spPr>
            <a:xfrm>
              <a:off x="1600201" y="2031720"/>
              <a:ext cx="1747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Tree 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BF148A-B6C6-40E8-8B81-B98EA356B3FA}"/>
                </a:ext>
              </a:extLst>
            </p:cNvPr>
            <p:cNvSpPr txBox="1"/>
            <p:nvPr/>
          </p:nvSpPr>
          <p:spPr>
            <a:xfrm>
              <a:off x="4510093" y="2127550"/>
              <a:ext cx="17478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Tree Y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944BC2-E9ED-455B-8A0C-2484AABCDA35}"/>
                </a:ext>
              </a:extLst>
            </p:cNvPr>
            <p:cNvCxnSpPr/>
            <p:nvPr/>
          </p:nvCxnSpPr>
          <p:spPr>
            <a:xfrm flipH="1">
              <a:off x="5105401" y="3484832"/>
              <a:ext cx="4572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5F8BF6-BDCF-4D6B-9F1A-B233D79FF6B8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1" y="3484832"/>
              <a:ext cx="3810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B38676-9A81-4C2D-A740-E6569B12342D}"/>
                </a:ext>
              </a:extLst>
            </p:cNvPr>
            <p:cNvCxnSpPr/>
            <p:nvPr/>
          </p:nvCxnSpPr>
          <p:spPr>
            <a:xfrm flipH="1">
              <a:off x="4648201" y="4404630"/>
              <a:ext cx="4572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C615B5-5F7E-4BE3-A14F-882A4AAFF335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1" y="4404630"/>
              <a:ext cx="3810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E7A2D-431A-40AB-93DC-6EC55EB55BBA}"/>
                </a:ext>
              </a:extLst>
            </p:cNvPr>
            <p:cNvSpPr txBox="1"/>
            <p:nvPr/>
          </p:nvSpPr>
          <p:spPr>
            <a:xfrm>
              <a:off x="5462588" y="3911721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D7504C-C858-4AC3-8D9F-8DDEB3D611FE}"/>
                </a:ext>
              </a:extLst>
            </p:cNvPr>
            <p:cNvSpPr txBox="1"/>
            <p:nvPr/>
          </p:nvSpPr>
          <p:spPr>
            <a:xfrm>
              <a:off x="4381501" y="3907594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C377C8-3BCE-431C-AF57-1FC848599EB4}"/>
                </a:ext>
              </a:extLst>
            </p:cNvPr>
            <p:cNvSpPr txBox="1"/>
            <p:nvPr/>
          </p:nvSpPr>
          <p:spPr>
            <a:xfrm>
              <a:off x="5219701" y="4835962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AEFE71-F1E1-4242-A930-9AEF7F3F8081}"/>
                </a:ext>
              </a:extLst>
            </p:cNvPr>
            <p:cNvSpPr txBox="1"/>
            <p:nvPr/>
          </p:nvSpPr>
          <p:spPr>
            <a:xfrm>
              <a:off x="4152901" y="4850249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0D1EB-3226-40E8-92A9-E402C9D250AA}"/>
                </a:ext>
              </a:extLst>
            </p:cNvPr>
            <p:cNvSpPr txBox="1"/>
            <p:nvPr/>
          </p:nvSpPr>
          <p:spPr>
            <a:xfrm>
              <a:off x="881065" y="3299744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58AE1-2ACB-4DF2-910B-D4F7E9A9182F}"/>
                </a:ext>
              </a:extLst>
            </p:cNvPr>
            <p:cNvSpPr txBox="1"/>
            <p:nvPr/>
          </p:nvSpPr>
          <p:spPr>
            <a:xfrm>
              <a:off x="1719262" y="3297562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C26F03-5699-4DD4-84FA-DFE69DDAB0BB}"/>
                </a:ext>
              </a:extLst>
            </p:cNvPr>
            <p:cNvSpPr txBox="1"/>
            <p:nvPr/>
          </p:nvSpPr>
          <p:spPr>
            <a:xfrm>
              <a:off x="4864899" y="3421846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BBCACA-930D-48C3-A9ED-4EB552DB2B81}"/>
                </a:ext>
              </a:extLst>
            </p:cNvPr>
            <p:cNvSpPr txBox="1"/>
            <p:nvPr/>
          </p:nvSpPr>
          <p:spPr>
            <a:xfrm>
              <a:off x="5703096" y="3419664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8B2D51-9210-46A4-AC22-FF531A7C00D8}"/>
                </a:ext>
              </a:extLst>
            </p:cNvPr>
            <p:cNvSpPr txBox="1"/>
            <p:nvPr/>
          </p:nvSpPr>
          <p:spPr>
            <a:xfrm>
              <a:off x="385765" y="4180844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381184-50EE-4E9D-B56B-EE6E7CF162A7}"/>
                </a:ext>
              </a:extLst>
            </p:cNvPr>
            <p:cNvSpPr txBox="1"/>
            <p:nvPr/>
          </p:nvSpPr>
          <p:spPr>
            <a:xfrm>
              <a:off x="1223962" y="4178662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93D763-0B92-47B4-8504-F77A40507B26}"/>
                </a:ext>
              </a:extLst>
            </p:cNvPr>
            <p:cNvSpPr txBox="1"/>
            <p:nvPr/>
          </p:nvSpPr>
          <p:spPr>
            <a:xfrm>
              <a:off x="4419601" y="4359842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AD86FB-09FE-4D3B-B017-400C63D2BF6C}"/>
                </a:ext>
              </a:extLst>
            </p:cNvPr>
            <p:cNvSpPr txBox="1"/>
            <p:nvPr/>
          </p:nvSpPr>
          <p:spPr>
            <a:xfrm>
              <a:off x="5219701" y="4327070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9E8833-AD11-499E-A694-9474C6C6C602}"/>
              </a:ext>
            </a:extLst>
          </p:cNvPr>
          <p:cNvSpPr txBox="1"/>
          <p:nvPr/>
        </p:nvSpPr>
        <p:spPr>
          <a:xfrm>
            <a:off x="152400" y="5373469"/>
            <a:ext cx="275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Score: 6 </a:t>
            </a:r>
          </a:p>
          <a:p>
            <a:r>
              <a:rPr lang="en-US" b="1" dirty="0">
                <a:solidFill>
                  <a:srgbClr val="C00000"/>
                </a:solidFill>
              </a:rPr>
              <a:t>Less Parsimonious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DF46E-4BB3-48E7-8F91-DF981B62285D}"/>
              </a:ext>
            </a:extLst>
          </p:cNvPr>
          <p:cNvSpPr txBox="1"/>
          <p:nvPr/>
        </p:nvSpPr>
        <p:spPr>
          <a:xfrm>
            <a:off x="3955257" y="5369826"/>
            <a:ext cx="275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Score: 5 </a:t>
            </a:r>
          </a:p>
          <a:p>
            <a:r>
              <a:rPr lang="en-US" b="1" dirty="0">
                <a:solidFill>
                  <a:srgbClr val="C00000"/>
                </a:solidFill>
              </a:rPr>
              <a:t>More Parsimonious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C77EA7-4912-4D01-94F7-B9D029D38119}"/>
              </a:ext>
            </a:extLst>
          </p:cNvPr>
          <p:cNvSpPr txBox="1"/>
          <p:nvPr/>
        </p:nvSpPr>
        <p:spPr>
          <a:xfrm>
            <a:off x="6562730" y="2307185"/>
            <a:ext cx="2288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Unweighted scoring scheme</a:t>
            </a:r>
          </a:p>
          <a:p>
            <a:endParaRPr lang="en-US" dirty="0"/>
          </a:p>
          <a:p>
            <a:r>
              <a:rPr lang="en-US" dirty="0"/>
              <a:t>1 mutation = 1 count</a:t>
            </a:r>
          </a:p>
          <a:p>
            <a:endParaRPr lang="en-US" dirty="0"/>
          </a:p>
          <a:p>
            <a:r>
              <a:rPr lang="en-US" dirty="0"/>
              <a:t>Sum of counts = Parsimony score</a:t>
            </a:r>
          </a:p>
          <a:p>
            <a:endParaRPr lang="en-US" dirty="0"/>
          </a:p>
          <a:p>
            <a:r>
              <a:rPr lang="en-US" dirty="0"/>
              <a:t>Goal is to achieve a lowest score (AKA Maximum Parsimony)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EB86C69-7842-4423-A272-FDC98128E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38434"/>
              </p:ext>
            </p:extLst>
          </p:nvPr>
        </p:nvGraphicFramePr>
        <p:xfrm>
          <a:off x="54766" y="-19197"/>
          <a:ext cx="28956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106331403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74562242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3664879315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57742901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994285608"/>
                    </a:ext>
                  </a:extLst>
                </a:gridCol>
              </a:tblGrid>
              <a:tr h="3224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79123"/>
                  </a:ext>
                </a:extLst>
              </a:tr>
              <a:tr h="322467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20325"/>
                  </a:ext>
                </a:extLst>
              </a:tr>
              <a:tr h="322467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83561"/>
                  </a:ext>
                </a:extLst>
              </a:tr>
              <a:tr h="322467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74402"/>
                  </a:ext>
                </a:extLst>
              </a:tr>
              <a:tr h="322467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307217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9F2FAAD7-873F-4312-B61F-BF61A0002ECA}"/>
              </a:ext>
            </a:extLst>
          </p:cNvPr>
          <p:cNvSpPr txBox="1"/>
          <p:nvPr/>
        </p:nvSpPr>
        <p:spPr>
          <a:xfrm>
            <a:off x="3009899" y="0"/>
            <a:ext cx="613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Unweighted Scoring matrix; weighted is slightly different based on the base </a:t>
            </a:r>
            <a:r>
              <a:rPr lang="en-US" dirty="0" err="1"/>
              <a:t>convertion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8545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talked about distances, let us see how to use them to build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6285A-770C-475B-8882-207F11CF8FE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7FEC5-3A62-4D7B-9B07-9F86583385F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9278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610600" cy="4525963"/>
          </a:xfrm>
        </p:spPr>
        <p:txBody>
          <a:bodyPr/>
          <a:lstStyle/>
          <a:p>
            <a:r>
              <a:rPr lang="en-US" u="sng" dirty="0"/>
              <a:t>Step 4: Tree-Building Methods</a:t>
            </a:r>
          </a:p>
          <a:p>
            <a:r>
              <a:rPr lang="en-US" dirty="0">
                <a:solidFill>
                  <a:srgbClr val="FF0000"/>
                </a:solidFill>
              </a:rPr>
              <a:t>Distance-based</a:t>
            </a:r>
            <a:r>
              <a:rPr lang="en-US" dirty="0"/>
              <a:t>; Maximum Parsimony; Maximum-likelihood and Bayesian inference</a:t>
            </a:r>
          </a:p>
          <a:p>
            <a:r>
              <a:rPr lang="en-US" dirty="0"/>
              <a:t>Let us start with </a:t>
            </a:r>
            <a:r>
              <a:rPr lang="en-US" dirty="0">
                <a:solidFill>
                  <a:srgbClr val="FF0000"/>
                </a:solidFill>
              </a:rPr>
              <a:t>Distance-based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Neighbor-joining (NJ), Unweighted-pair group method with arithmetic mean (UPGMA)</a:t>
            </a:r>
          </a:p>
          <a:p>
            <a:pPr lvl="2"/>
            <a:r>
              <a:rPr lang="en-US" dirty="0"/>
              <a:t>NJ is commonly used</a:t>
            </a:r>
          </a:p>
          <a:p>
            <a:pPr lvl="1"/>
            <a:r>
              <a:rPr lang="en-US" dirty="0"/>
              <a:t>For this class, we use UPGMA</a:t>
            </a:r>
          </a:p>
          <a:p>
            <a:pPr lvl="2"/>
            <a:r>
              <a:rPr lang="en-US" dirty="0"/>
              <a:t>Easy to explain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1704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u="sng" dirty="0"/>
              <a:t>Distance-based </a:t>
            </a:r>
            <a:r>
              <a:rPr lang="en-US" dirty="0"/>
              <a:t>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UPGMA</a:t>
            </a:r>
          </a:p>
          <a:p>
            <a:r>
              <a:rPr lang="en-US" dirty="0"/>
              <a:t>Start with distance matrix </a:t>
            </a:r>
          </a:p>
          <a:p>
            <a:pPr lvl="1"/>
            <a:r>
              <a:rPr lang="en-US" dirty="0"/>
              <a:t>What method to use? </a:t>
            </a:r>
          </a:p>
          <a:p>
            <a:pPr lvl="2"/>
            <a:r>
              <a:rPr lang="en-US" dirty="0"/>
              <a:t>Probability-based (Poisson corrected distances can be used) or Neighbor-joining </a:t>
            </a:r>
          </a:p>
          <a:p>
            <a:pPr lvl="2"/>
            <a:r>
              <a:rPr lang="en-US" dirty="0"/>
              <a:t> Basic distance metric properties</a:t>
            </a:r>
          </a:p>
          <a:p>
            <a:pPr lvl="3"/>
            <a:r>
              <a:rPr lang="en-US" dirty="0"/>
              <a:t>D(</a:t>
            </a:r>
            <a:r>
              <a:rPr lang="en-US" dirty="0" err="1"/>
              <a:t>x,x</a:t>
            </a:r>
            <a:r>
              <a:rPr lang="en-US" dirty="0"/>
              <a:t>) = 0; </a:t>
            </a:r>
          </a:p>
          <a:p>
            <a:pPr lvl="3"/>
            <a:r>
              <a:rPr lang="en-US" dirty="0"/>
              <a:t>D(</a:t>
            </a:r>
            <a:r>
              <a:rPr lang="en-US" dirty="0" err="1"/>
              <a:t>x,y</a:t>
            </a:r>
            <a:r>
              <a:rPr lang="en-US" dirty="0"/>
              <a:t>) = D(</a:t>
            </a:r>
            <a:r>
              <a:rPr lang="en-US" dirty="0" err="1"/>
              <a:t>y,x</a:t>
            </a:r>
            <a:r>
              <a:rPr lang="en-US" dirty="0"/>
              <a:t>); </a:t>
            </a:r>
          </a:p>
          <a:p>
            <a:pPr lvl="3"/>
            <a:r>
              <a:rPr lang="en-US" dirty="0"/>
              <a:t>D(</a:t>
            </a:r>
            <a:r>
              <a:rPr lang="en-US" dirty="0" err="1"/>
              <a:t>x,y</a:t>
            </a:r>
            <a:r>
              <a:rPr lang="en-US" dirty="0"/>
              <a:t>) &lt;= D(</a:t>
            </a:r>
            <a:r>
              <a:rPr lang="en-US" dirty="0" err="1"/>
              <a:t>x,z</a:t>
            </a:r>
            <a:r>
              <a:rPr lang="en-US" dirty="0"/>
              <a:t>) + D(</a:t>
            </a:r>
            <a:r>
              <a:rPr lang="en-US" dirty="0" err="1"/>
              <a:t>z,y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8100" y="5657096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https://en.wikipedia.org/wiki/Triangle_inequality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679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Data Conditions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0C98E-2CC8-4A2F-BD4A-63DCCE2F8BC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3110A-D5FD-48FB-9934-CF91DC9A01B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295400"/>
            <a:ext cx="8153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distance data need to satisfy following 2 conditions in order to build the correct tree.</a:t>
            </a:r>
          </a:p>
          <a:p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Condition # 1- </a:t>
            </a:r>
            <a:r>
              <a:rPr lang="en-US" dirty="0"/>
              <a:t>Needs to be </a:t>
            </a:r>
            <a:r>
              <a:rPr lang="en-US" b="1" dirty="0" err="1">
                <a:solidFill>
                  <a:srgbClr val="FF0000"/>
                </a:solidFill>
              </a:rPr>
              <a:t>Ultrametric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paths from each leave to the root are of equal length Branch lengths equal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 rate is not biased (i.e., Molecular Clock)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3-point condition holds for all possible combinations of 3 taxa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 ≤ max(AC, 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 ≤ max(AB, 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BC ≤ max(AC, BC)</a:t>
            </a:r>
          </a:p>
          <a:p>
            <a:r>
              <a:rPr lang="en-US" dirty="0"/>
              <a:t>	</a:t>
            </a:r>
          </a:p>
          <a:p>
            <a:r>
              <a:rPr lang="en-US" dirty="0">
                <a:solidFill>
                  <a:srgbClr val="FF0000"/>
                </a:solidFill>
              </a:rPr>
              <a:t>Condition # 2 - </a:t>
            </a:r>
            <a:r>
              <a:rPr lang="en-US" dirty="0"/>
              <a:t>Needs to be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– satisfies the 4-point condition</a:t>
            </a:r>
          </a:p>
          <a:p>
            <a:endParaRPr lang="en-US" dirty="0"/>
          </a:p>
          <a:p>
            <a:r>
              <a:rPr lang="en-US" dirty="0"/>
              <a:t>The 4-point condition holds for possible combinations of 4 taxa: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AB+CD ≤ max (AC+BD, AD+BC)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AC+BD ≤ max (AB+CD, AD+BC)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AD+BC ≤ max (AC+BD, AB+CD)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3733800"/>
            <a:ext cx="1981200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Based on UMD Class notes</a:t>
            </a:r>
          </a:p>
        </p:txBody>
      </p:sp>
    </p:spTree>
    <p:extLst>
      <p:ext uri="{BB962C8B-B14F-4D97-AF65-F5344CB8AC3E}">
        <p14:creationId xmlns:p14="http://schemas.microsoft.com/office/powerpoint/2010/main" val="397208378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D44605-FEC0-4787-A262-496DE3ABAA31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F1062-BDE7-4FC1-9F67-E2397364CA33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42" y="180657"/>
            <a:ext cx="4775607" cy="5686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2860" y="3536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Distance-based UPGMA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7778"/>
          <a:stretch/>
        </p:blipFill>
        <p:spPr>
          <a:xfrm>
            <a:off x="-22859" y="1219200"/>
            <a:ext cx="4334102" cy="14094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8956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distance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4C0C8-396A-45AD-BF29-A763A40C8FC1}"/>
              </a:ext>
            </a:extLst>
          </p:cNvPr>
          <p:cNvSpPr txBox="1"/>
          <p:nvPr/>
        </p:nvSpPr>
        <p:spPr>
          <a:xfrm>
            <a:off x="152400" y="3657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based </a:t>
            </a:r>
            <a:r>
              <a:rPr lang="en-US" dirty="0">
                <a:sym typeface="Wingdings" panose="05000000000000000000" pitchFamily="2" charset="2"/>
              </a:rPr>
              <a:t> form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7724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UPGMA Assumptions/limitations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Constant rate of substitution, based on the molecular clock applies to all lineages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If this is true, then branch lengths can be used to estimate dates of divergence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Produces rooted tree</a:t>
            </a:r>
          </a:p>
          <a:p>
            <a:pPr lvl="2"/>
            <a:r>
              <a:rPr lang="en-US" dirty="0"/>
              <a:t>Assumption of molecular clock (time)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0542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based method, UPGMA is commonly used in Microarray analysis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NJ tree is more reliable than UPGMA</a:t>
            </a:r>
          </a:p>
          <a:p>
            <a:pPr lvl="1"/>
            <a:r>
              <a:rPr lang="en-US" dirty="0"/>
              <a:t>Clustering method like UPGMA </a:t>
            </a:r>
          </a:p>
          <a:p>
            <a:pPr lvl="2"/>
            <a:r>
              <a:rPr lang="en-US" dirty="0"/>
              <a:t>Doesn’t assume nor require distance data is </a:t>
            </a:r>
            <a:r>
              <a:rPr lang="en-US" dirty="0" err="1"/>
              <a:t>ultrametric</a:t>
            </a:r>
            <a:r>
              <a:rPr lang="en-US" dirty="0"/>
              <a:t> or additive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C26E95-05CE-4464-AFBD-0B6B3AF90639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3/27/2020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333399"/>
                </a:solidFill>
              </a:rPr>
              <a:t>S. Ravichandran, Ph.D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C893C2-B0F2-4E9B-BCD8-577811626FD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99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655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4973</Words>
  <Application>Microsoft Office PowerPoint</Application>
  <PresentationFormat>On-screen Show (4:3)</PresentationFormat>
  <Paragraphs>831</Paragraphs>
  <Slides>108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Arial</vt:lpstr>
      <vt:lpstr>Calibri</vt:lpstr>
      <vt:lpstr>Comic Sans MS</vt:lpstr>
      <vt:lpstr>Courier New</vt:lpstr>
      <vt:lpstr>Garamond</vt:lpstr>
      <vt:lpstr>Lucida Console</vt:lpstr>
      <vt:lpstr>Office Theme</vt:lpstr>
      <vt:lpstr>2_Office Theme</vt:lpstr>
      <vt:lpstr>1_Default Design</vt:lpstr>
      <vt:lpstr>3_Office Theme</vt:lpstr>
      <vt:lpstr>Equation</vt:lpstr>
      <vt:lpstr> Molecular Phylogeny &amp; Evolution BIFX-550</vt:lpstr>
      <vt:lpstr>Goals</vt:lpstr>
      <vt:lpstr>PowerPoint Presentation</vt:lpstr>
      <vt:lpstr>PowerPoint Presentation</vt:lpstr>
      <vt:lpstr>PowerPoint Presentation</vt:lpstr>
      <vt:lpstr>Another example using Russian Flu Pandemic</vt:lpstr>
      <vt:lpstr>Evolution</vt:lpstr>
      <vt:lpstr>Evolution</vt:lpstr>
      <vt:lpstr>Phylogeny</vt:lpstr>
      <vt:lpstr>Goals of Phylogeny</vt:lpstr>
      <vt:lpstr>Goals of Modern Phylogeny</vt:lpstr>
      <vt:lpstr>Phylogeny</vt:lpstr>
      <vt:lpstr>Molecular Phylogeny</vt:lpstr>
      <vt:lpstr>How to construct a phylogenetic tree? General scheme &amp; Terminology</vt:lpstr>
      <vt:lpstr>Inferred Tree</vt:lpstr>
      <vt:lpstr>PowerPoint Presentation</vt:lpstr>
      <vt:lpstr>Let us see how the globin genes evolved over time</vt:lpstr>
      <vt:lpstr>PowerPoint Presentation</vt:lpstr>
      <vt:lpstr>Molecular Evolution using Insulin as an example</vt:lpstr>
      <vt:lpstr>Insulin</vt:lpstr>
      <vt:lpstr>Insulin two types</vt:lpstr>
      <vt:lpstr>PowerPoint Presentation</vt:lpstr>
      <vt:lpstr>Evolution using Insulin as an example to understand evolution</vt:lpstr>
      <vt:lpstr>Insulin Biology Test System for Phylogeny</vt:lpstr>
      <vt:lpstr>PowerPoint Presentation</vt:lpstr>
      <vt:lpstr>PowerPoint Presentation</vt:lpstr>
      <vt:lpstr>Summary based on MSA</vt:lpstr>
      <vt:lpstr>Evolution using Insulin as an example</vt:lpstr>
      <vt:lpstr>PowerPoint Presentation</vt:lpstr>
      <vt:lpstr>Example: Even a couple of AA changes can modify the function</vt:lpstr>
      <vt:lpstr>Structure and Function </vt:lpstr>
      <vt:lpstr>Molecular Evolution and Clocks</vt:lpstr>
      <vt:lpstr>PowerPoint Presentation</vt:lpstr>
      <vt:lpstr>PowerPoint Presentation</vt:lpstr>
      <vt:lpstr>PowerPoint Presentation</vt:lpstr>
      <vt:lpstr>Since the number of effective mutational events are higher since the divergence had occurred. We need a correction formula</vt:lpstr>
      <vt:lpstr>PowerPoint Presentation</vt:lpstr>
      <vt:lpstr>PowerPoint Presentation</vt:lpstr>
      <vt:lpstr>PowerPoint Presentation</vt:lpstr>
      <vt:lpstr>Before we proceed</vt:lpstr>
      <vt:lpstr>PowerPoint Presentation</vt:lpstr>
      <vt:lpstr>How substitutions get fixed</vt:lpstr>
      <vt:lpstr>Molecular Clock</vt:lpstr>
      <vt:lpstr>How to check the evolution rates?</vt:lpstr>
      <vt:lpstr>Chisq test</vt:lpstr>
      <vt:lpstr>PowerPoint Presentation</vt:lpstr>
      <vt:lpstr>Molecular Clock</vt:lpstr>
      <vt:lpstr>What does Tajima test identifies?</vt:lpstr>
      <vt:lpstr>Positive Selection </vt:lpstr>
      <vt:lpstr>PowerPoint Presentation</vt:lpstr>
      <vt:lpstr>How to measure +/- Selection</vt:lpstr>
      <vt:lpstr>PowerPoint Presentation</vt:lpstr>
      <vt:lpstr>Use BlackBoard to extract HBB-hum-chimp-mouse-dog.fasta</vt:lpstr>
      <vt:lpstr>The issue is, in human genome, there are substitutions happening all the time.</vt:lpstr>
      <vt:lpstr>Molecular Phylogeny: Properties of Trees</vt:lpstr>
      <vt:lpstr>PowerPoint Presentation</vt:lpstr>
      <vt:lpstr>Evolution via Trees</vt:lpstr>
      <vt:lpstr>Evolution  via Trees</vt:lpstr>
      <vt:lpstr>Branch Length and Root</vt:lpstr>
      <vt:lpstr>Tree Making and True Tree</vt:lpstr>
      <vt:lpstr>Tree Making and True Tree</vt:lpstr>
      <vt:lpstr>Box 7.3 from the book</vt:lpstr>
      <vt:lpstr>PowerPoint Presentation</vt:lpstr>
      <vt:lpstr>Exhaustive Searches</vt:lpstr>
      <vt:lpstr>Heuristic</vt:lpstr>
      <vt:lpstr>PowerPoint Presentation</vt:lpstr>
      <vt:lpstr>PowerPoint Presentation</vt:lpstr>
      <vt:lpstr>Several heuristic approaches to obtain optimal tree</vt:lpstr>
      <vt:lpstr>PowerPoint Presentation</vt:lpstr>
      <vt:lpstr>Tree Types</vt:lpstr>
      <vt:lpstr>Tree Types</vt:lpstr>
      <vt:lpstr>DNA, RNA or Protein-Based Trees</vt:lpstr>
      <vt:lpstr>DNA, RNA or Protein-Based Trees</vt:lpstr>
      <vt:lpstr>Five steps to create trees</vt:lpstr>
      <vt:lpstr>Five steps to create trees</vt:lpstr>
      <vt:lpstr>PowerPoint Presentation</vt:lpstr>
      <vt:lpstr>Five steps to create trees</vt:lpstr>
      <vt:lpstr>Five steps to create trees</vt:lpstr>
      <vt:lpstr>Five steps to create trees</vt:lpstr>
      <vt:lpstr>Let us explore distance-based methods </vt:lpstr>
      <vt:lpstr>Estimating the Distance</vt:lpstr>
      <vt:lpstr>Estimating the Distance</vt:lpstr>
      <vt:lpstr>Impact of different Probability models</vt:lpstr>
      <vt:lpstr>Distance from different models</vt:lpstr>
      <vt:lpstr>PowerPoint Presentation</vt:lpstr>
      <vt:lpstr>bootstrap</vt:lpstr>
      <vt:lpstr>PowerPoint Presentation</vt:lpstr>
      <vt:lpstr>Five steps to create trees</vt:lpstr>
      <vt:lpstr>Five steps to create trees</vt:lpstr>
      <vt:lpstr>Five steps to create trees</vt:lpstr>
      <vt:lpstr>Tree Construction Methods Summary</vt:lpstr>
      <vt:lpstr>Maximum Parsimony</vt:lpstr>
      <vt:lpstr>We talked about distances, let us see how to use them to build trees</vt:lpstr>
      <vt:lpstr>Five steps to create trees</vt:lpstr>
      <vt:lpstr>How does Distance-based work?</vt:lpstr>
      <vt:lpstr>Distance Data Conditions</vt:lpstr>
      <vt:lpstr>PowerPoint Presentation</vt:lpstr>
      <vt:lpstr>Five steps to create trees</vt:lpstr>
      <vt:lpstr>Five steps to create trees</vt:lpstr>
      <vt:lpstr>Five steps to create Trees</vt:lpstr>
      <vt:lpstr>Five steps to create Trees</vt:lpstr>
      <vt:lpstr>Five steps to create Trees</vt:lpstr>
      <vt:lpstr>Five steps to create Trees</vt:lpstr>
      <vt:lpstr>Five Steps to create trees</vt:lpstr>
      <vt:lpstr>PowerPoint Presentation</vt:lpstr>
      <vt:lpstr>Self-test Quiz and Computer Lab/Problems</vt:lpstr>
      <vt:lpstr>Extra</vt:lpstr>
      <vt:lpstr>Character-Based: Parsimony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Ravichandran, Ravi (NIH/NCI) [C]</dc:creator>
  <cp:lastModifiedBy>Ravichandran, Ravi (NIH/NCI) [C]</cp:lastModifiedBy>
  <cp:revision>458</cp:revision>
  <dcterms:created xsi:type="dcterms:W3CDTF">2006-08-16T00:00:00Z</dcterms:created>
  <dcterms:modified xsi:type="dcterms:W3CDTF">2020-03-27T13:17:39Z</dcterms:modified>
</cp:coreProperties>
</file>